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Lst>
  <p:sldSz cy="32918400" cx="43891200"/>
  <p:notesSz cx="7010400" cy="11979275"/>
  <p:embeddedFontLst>
    <p:embeddedFont>
      <p:font typeface="Arial Narrow"/>
      <p:regular r:id="rId7"/>
      <p:bold r:id="rId8"/>
      <p:italic r:id="rId9"/>
      <p:boldItalic r:id="rId10"/>
    </p:embeddedFont>
    <p:embeddedFont>
      <p:font typeface="Arial Black"/>
      <p:regular r:id="rId1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552">
          <p15:clr>
            <a:srgbClr val="A4A3A4"/>
          </p15:clr>
        </p15:guide>
        <p15:guide id="2" orient="horz" pos="20280">
          <p15:clr>
            <a:srgbClr val="A4A3A4"/>
          </p15:clr>
        </p15:guide>
        <p15:guide id="3" pos="437">
          <p15:clr>
            <a:srgbClr val="A4A3A4"/>
          </p15:clr>
        </p15:guide>
        <p15:guide id="4" pos="6725">
          <p15:clr>
            <a:srgbClr val="A4A3A4"/>
          </p15:clr>
        </p15:guide>
        <p15:guide id="5" pos="7238">
          <p15:clr>
            <a:srgbClr val="A4A3A4"/>
          </p15:clr>
        </p15:guide>
        <p15:guide id="6" pos="13526">
          <p15:clr>
            <a:srgbClr val="A4A3A4"/>
          </p15:clr>
        </p15:guide>
        <p15:guide id="7" pos="14030">
          <p15:clr>
            <a:srgbClr val="A4A3A4"/>
          </p15:clr>
        </p15:guide>
        <p15:guide id="8" pos="20318">
          <p15:clr>
            <a:srgbClr val="A4A3A4"/>
          </p15:clr>
        </p15:guide>
        <p15:guide id="9" pos="20837">
          <p15:clr>
            <a:srgbClr val="A4A3A4"/>
          </p15:clr>
        </p15:guide>
        <p15:guide id="10" pos="27125">
          <p15:clr>
            <a:srgbClr val="A4A3A4"/>
          </p15:clr>
        </p15:guide>
      </p15:sldGuideLst>
    </p:ext>
    <p:ext uri="http://customooxmlschemas.google.com/">
      <go:slidesCustomData xmlns:go="http://customooxmlschemas.google.com/" r:id="rId12" roundtripDataSignature="AMtx7miu6oy8jq2Xo1LeTiNdfzvpHL25m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552" orient="horz"/>
        <p:guide pos="20280" orient="horz"/>
        <p:guide pos="437"/>
        <p:guide pos="6725"/>
        <p:guide pos="7238"/>
        <p:guide pos="13526"/>
        <p:guide pos="14030"/>
        <p:guide pos="20318"/>
        <p:guide pos="20837"/>
        <p:guide pos="27125"/>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ArialBlack-regular.fntdata"/><Relationship Id="rId10" Type="http://schemas.openxmlformats.org/officeDocument/2006/relationships/font" Target="fonts/ArialNarrow-boldItalic.fntdata"/><Relationship Id="rId12" Type="http://customschemas.google.com/relationships/presentationmetadata" Target="meta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ArialNarrow-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ArialNarrow-regular.fntdata"/><Relationship Id="rId8" Type="http://schemas.openxmlformats.org/officeDocument/2006/relationships/font" Target="fonts/ArialNarrow-bold.fntdata"/></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037840" cy="598964"/>
          </a:xfrm>
          <a:prstGeom prst="rect">
            <a:avLst/>
          </a:prstGeom>
          <a:noFill/>
          <a:ln>
            <a:noFill/>
          </a:ln>
        </p:spPr>
        <p:txBody>
          <a:bodyPr anchorCtr="0" anchor="t" bIns="46550" lIns="93150" spcFirstLastPara="1" rIns="93150" wrap="square" tIns="4655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2pPr>
            <a:lvl3pPr lvl="2"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3pPr>
            <a:lvl4pPr lvl="3"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4pPr>
            <a:lvl5pPr lvl="4"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5pPr>
            <a:lvl6pPr lvl="5"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6pPr>
            <a:lvl7pPr lvl="6"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7pPr>
            <a:lvl8pPr lvl="7"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8pPr>
            <a:lvl9pPr lvl="8"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9pPr>
          </a:lstStyle>
          <a:p/>
        </p:txBody>
      </p:sp>
      <p:sp>
        <p:nvSpPr>
          <p:cNvPr id="4" name="Google Shape;4;n"/>
          <p:cNvSpPr txBox="1"/>
          <p:nvPr>
            <p:ph idx="10" type="dt"/>
          </p:nvPr>
        </p:nvSpPr>
        <p:spPr>
          <a:xfrm>
            <a:off x="3970943" y="0"/>
            <a:ext cx="3037840" cy="598964"/>
          </a:xfrm>
          <a:prstGeom prst="rect">
            <a:avLst/>
          </a:prstGeom>
          <a:noFill/>
          <a:ln>
            <a:noFill/>
          </a:ln>
        </p:spPr>
        <p:txBody>
          <a:bodyPr anchorCtr="0" anchor="t" bIns="46550" lIns="93150" spcFirstLastPara="1" rIns="93150" wrap="square" tIns="4655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2pPr>
            <a:lvl3pPr lvl="2"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3pPr>
            <a:lvl4pPr lvl="3"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4pPr>
            <a:lvl5pPr lvl="4"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5pPr>
            <a:lvl6pPr lvl="5"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6pPr>
            <a:lvl7pPr lvl="6"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7pPr>
            <a:lvl8pPr lvl="7"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8pPr>
            <a:lvl9pPr lvl="8"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9pPr>
          </a:lstStyle>
          <a:p/>
        </p:txBody>
      </p:sp>
      <p:sp>
        <p:nvSpPr>
          <p:cNvPr id="5" name="Google Shape;5;n"/>
          <p:cNvSpPr/>
          <p:nvPr>
            <p:ph idx="3" type="sldImg"/>
          </p:nvPr>
        </p:nvSpPr>
        <p:spPr>
          <a:xfrm>
            <a:off x="509588" y="900113"/>
            <a:ext cx="5991225" cy="4494212"/>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701041" y="5690159"/>
            <a:ext cx="5608320" cy="5390674"/>
          </a:xfrm>
          <a:prstGeom prst="rect">
            <a:avLst/>
          </a:prstGeom>
          <a:noFill/>
          <a:ln>
            <a:noFill/>
          </a:ln>
        </p:spPr>
        <p:txBody>
          <a:bodyPr anchorCtr="0" anchor="t" bIns="46550" lIns="93150" spcFirstLastPara="1" rIns="93150" wrap="square" tIns="46550">
            <a:noAutofit/>
          </a:bodyPr>
          <a:lstStyle>
            <a:lvl1pPr indent="-228600" lvl="0" marL="457200" marR="0" rtl="0" algn="l">
              <a:lnSpc>
                <a:spcPct val="100000"/>
              </a:lnSpc>
              <a:spcBef>
                <a:spcPts val="390"/>
              </a:spcBef>
              <a:spcAft>
                <a:spcPts val="0"/>
              </a:spcAft>
              <a:buClr>
                <a:srgbClr val="000000"/>
              </a:buClr>
              <a:buSzPts val="1400"/>
              <a:buFont typeface="Arial"/>
              <a:buNone/>
              <a:defRPr b="0" i="0" sz="1300" u="none" cap="none" strike="noStrike">
                <a:solidFill>
                  <a:schemeClr val="dk1"/>
                </a:solidFill>
                <a:latin typeface="Arial"/>
                <a:ea typeface="Arial"/>
                <a:cs typeface="Arial"/>
                <a:sym typeface="Arial"/>
              </a:defRPr>
            </a:lvl1pPr>
            <a:lvl2pPr indent="-228600" lvl="1" marL="914400" marR="0" rtl="0" algn="l">
              <a:lnSpc>
                <a:spcPct val="100000"/>
              </a:lnSpc>
              <a:spcBef>
                <a:spcPts val="390"/>
              </a:spcBef>
              <a:spcAft>
                <a:spcPts val="0"/>
              </a:spcAft>
              <a:buClr>
                <a:srgbClr val="000000"/>
              </a:buClr>
              <a:buSzPts val="1400"/>
              <a:buFont typeface="Arial"/>
              <a:buNone/>
              <a:defRPr b="0" i="0" sz="1300" u="none" cap="none" strike="noStrike">
                <a:solidFill>
                  <a:schemeClr val="dk1"/>
                </a:solidFill>
                <a:latin typeface="Arial"/>
                <a:ea typeface="Arial"/>
                <a:cs typeface="Arial"/>
                <a:sym typeface="Arial"/>
              </a:defRPr>
            </a:lvl2pPr>
            <a:lvl3pPr indent="-228600" lvl="2" marL="1371600" marR="0" rtl="0" algn="l">
              <a:lnSpc>
                <a:spcPct val="100000"/>
              </a:lnSpc>
              <a:spcBef>
                <a:spcPts val="390"/>
              </a:spcBef>
              <a:spcAft>
                <a:spcPts val="0"/>
              </a:spcAft>
              <a:buClr>
                <a:srgbClr val="000000"/>
              </a:buClr>
              <a:buSzPts val="1400"/>
              <a:buFont typeface="Arial"/>
              <a:buNone/>
              <a:defRPr b="0" i="0" sz="1300" u="none" cap="none" strike="noStrike">
                <a:solidFill>
                  <a:schemeClr val="dk1"/>
                </a:solidFill>
                <a:latin typeface="Arial"/>
                <a:ea typeface="Arial"/>
                <a:cs typeface="Arial"/>
                <a:sym typeface="Arial"/>
              </a:defRPr>
            </a:lvl3pPr>
            <a:lvl4pPr indent="-228600" lvl="3" marL="1828800" marR="0" rtl="0" algn="l">
              <a:lnSpc>
                <a:spcPct val="100000"/>
              </a:lnSpc>
              <a:spcBef>
                <a:spcPts val="390"/>
              </a:spcBef>
              <a:spcAft>
                <a:spcPts val="0"/>
              </a:spcAft>
              <a:buClr>
                <a:srgbClr val="000000"/>
              </a:buClr>
              <a:buSzPts val="1400"/>
              <a:buFont typeface="Arial"/>
              <a:buNone/>
              <a:defRPr b="0" i="0" sz="1300" u="none" cap="none" strike="noStrike">
                <a:solidFill>
                  <a:schemeClr val="dk1"/>
                </a:solidFill>
                <a:latin typeface="Arial"/>
                <a:ea typeface="Arial"/>
                <a:cs typeface="Arial"/>
                <a:sym typeface="Arial"/>
              </a:defRPr>
            </a:lvl4pPr>
            <a:lvl5pPr indent="-228600" lvl="4" marL="2286000" marR="0" rtl="0" algn="l">
              <a:lnSpc>
                <a:spcPct val="100000"/>
              </a:lnSpc>
              <a:spcBef>
                <a:spcPts val="390"/>
              </a:spcBef>
              <a:spcAft>
                <a:spcPts val="0"/>
              </a:spcAft>
              <a:buClr>
                <a:srgbClr val="000000"/>
              </a:buClr>
              <a:buSzPts val="1400"/>
              <a:buFont typeface="Arial"/>
              <a:buNone/>
              <a:defRPr b="0" i="0" sz="13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3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3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3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3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11378231"/>
            <a:ext cx="3037840" cy="598964"/>
          </a:xfrm>
          <a:prstGeom prst="rect">
            <a:avLst/>
          </a:prstGeom>
          <a:noFill/>
          <a:ln>
            <a:noFill/>
          </a:ln>
        </p:spPr>
        <p:txBody>
          <a:bodyPr anchorCtr="0" anchor="b" bIns="46550" lIns="93150" spcFirstLastPara="1" rIns="93150" wrap="square" tIns="4655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2pPr>
            <a:lvl3pPr lvl="2"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3pPr>
            <a:lvl4pPr lvl="3"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4pPr>
            <a:lvl5pPr lvl="4"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5pPr>
            <a:lvl6pPr lvl="5"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6pPr>
            <a:lvl7pPr lvl="6"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7pPr>
            <a:lvl8pPr lvl="7"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8pPr>
            <a:lvl9pPr lvl="8" marR="0" rtl="0" algn="l">
              <a:lnSpc>
                <a:spcPct val="100000"/>
              </a:lnSpc>
              <a:spcBef>
                <a:spcPts val="0"/>
              </a:spcBef>
              <a:spcAft>
                <a:spcPts val="0"/>
              </a:spcAft>
              <a:buClr>
                <a:srgbClr val="000000"/>
              </a:buClr>
              <a:buSzPts val="1400"/>
              <a:buFont typeface="Arial"/>
              <a:buNone/>
              <a:defRPr b="0" i="0" sz="3600" u="none" cap="none" strike="noStrike">
                <a:solidFill>
                  <a:schemeClr val="dk1"/>
                </a:solidFill>
                <a:latin typeface="Arial Narrow"/>
                <a:ea typeface="Arial Narrow"/>
                <a:cs typeface="Arial Narrow"/>
                <a:sym typeface="Arial Narrow"/>
              </a:defRPr>
            </a:lvl9pPr>
          </a:lstStyle>
          <a:p/>
        </p:txBody>
      </p:sp>
      <p:sp>
        <p:nvSpPr>
          <p:cNvPr id="8" name="Google Shape;8;n"/>
          <p:cNvSpPr txBox="1"/>
          <p:nvPr>
            <p:ph idx="12" type="sldNum"/>
          </p:nvPr>
        </p:nvSpPr>
        <p:spPr>
          <a:xfrm>
            <a:off x="3970943" y="11378231"/>
            <a:ext cx="3037840" cy="598964"/>
          </a:xfrm>
          <a:prstGeom prst="rect">
            <a:avLst/>
          </a:prstGeom>
          <a:noFill/>
          <a:ln>
            <a:noFill/>
          </a:ln>
        </p:spPr>
        <p:txBody>
          <a:bodyPr anchorCtr="0" anchor="b" bIns="46550" lIns="93150" spcFirstLastPara="1" rIns="93150" wrap="square" tIns="46550">
            <a:noAutofit/>
          </a:bodyPr>
          <a:lstStyle/>
          <a:p>
            <a:pPr indent="0" lvl="0" marL="0" marR="0" rtl="0" algn="r">
              <a:lnSpc>
                <a:spcPct val="100000"/>
              </a:lnSpc>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 name="Shape 15"/>
        <p:cNvGrpSpPr/>
        <p:nvPr/>
      </p:nvGrpSpPr>
      <p:grpSpPr>
        <a:xfrm>
          <a:off x="0" y="0"/>
          <a:ext cx="0" cy="0"/>
          <a:chOff x="0" y="0"/>
          <a:chExt cx="0" cy="0"/>
        </a:xfrm>
      </p:grpSpPr>
      <p:sp>
        <p:nvSpPr>
          <p:cNvPr id="16" name="Google Shape;16;p1:notes"/>
          <p:cNvSpPr txBox="1"/>
          <p:nvPr>
            <p:ph idx="12" type="sldNum"/>
          </p:nvPr>
        </p:nvSpPr>
        <p:spPr>
          <a:xfrm>
            <a:off x="3970943" y="11378231"/>
            <a:ext cx="3037840" cy="598964"/>
          </a:xfrm>
          <a:prstGeom prst="rect">
            <a:avLst/>
          </a:prstGeom>
          <a:noFill/>
          <a:ln>
            <a:noFill/>
          </a:ln>
        </p:spPr>
        <p:txBody>
          <a:bodyPr anchorCtr="0" anchor="b" bIns="46550" lIns="93150" spcFirstLastPara="1" rIns="93150" wrap="square" tIns="46550">
            <a:noAutofit/>
          </a:bodyPr>
          <a:lstStyle/>
          <a:p>
            <a:pPr indent="0" lvl="0" marL="0" rtl="0" algn="r">
              <a:lnSpc>
                <a:spcPct val="100000"/>
              </a:lnSpc>
              <a:spcBef>
                <a:spcPts val="0"/>
              </a:spcBef>
              <a:spcAft>
                <a:spcPts val="0"/>
              </a:spcAft>
              <a:buNone/>
            </a:pPr>
            <a:fld id="{00000000-1234-1234-1234-123412341234}" type="slidenum">
              <a:rPr lang="en-US" sz="1200">
                <a:solidFill>
                  <a:schemeClr val="dk1"/>
                </a:solidFill>
              </a:rPr>
              <a:t>‹#›</a:t>
            </a:fld>
            <a:endParaRPr sz="1200">
              <a:solidFill>
                <a:schemeClr val="dk1"/>
              </a:solidFill>
            </a:endParaRPr>
          </a:p>
        </p:txBody>
      </p:sp>
      <p:sp>
        <p:nvSpPr>
          <p:cNvPr id="17" name="Google Shape;17;p1:notes"/>
          <p:cNvSpPr/>
          <p:nvPr>
            <p:ph idx="2" type="sldImg"/>
          </p:nvPr>
        </p:nvSpPr>
        <p:spPr>
          <a:xfrm>
            <a:off x="509588" y="900113"/>
            <a:ext cx="5991225" cy="4494212"/>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 name="Google Shape;18;p1:notes"/>
          <p:cNvSpPr txBox="1"/>
          <p:nvPr>
            <p:ph idx="1" type="body"/>
          </p:nvPr>
        </p:nvSpPr>
        <p:spPr>
          <a:xfrm>
            <a:off x="701041" y="5690159"/>
            <a:ext cx="5608320" cy="5390674"/>
          </a:xfrm>
          <a:prstGeom prst="rect">
            <a:avLst/>
          </a:prstGeom>
          <a:noFill/>
          <a:ln>
            <a:noFill/>
          </a:ln>
        </p:spPr>
        <p:txBody>
          <a:bodyPr anchorCtr="0" anchor="t" bIns="46550" lIns="93150" spcFirstLastPara="1" rIns="93150" wrap="square" tIns="46550">
            <a:noAutofit/>
          </a:bodyPr>
          <a:lstStyle/>
          <a:p>
            <a:pPr indent="0" lvl="0" marL="0" rtl="0" algn="l">
              <a:lnSpc>
                <a:spcPct val="100000"/>
              </a:lnSpc>
              <a:spcBef>
                <a:spcPts val="0"/>
              </a:spcBef>
              <a:spcAft>
                <a:spcPts val="0"/>
              </a:spcAft>
              <a:buSzPts val="1400"/>
              <a:buNone/>
            </a:pPr>
            <a:r>
              <a:rPr lang="en-US" sz="800"/>
              <a:t>Title was 69 </a:t>
            </a:r>
            <a:endParaRPr sz="800"/>
          </a:p>
          <a:p>
            <a:pPr indent="0" lvl="0" marL="0" rtl="0" algn="l">
              <a:lnSpc>
                <a:spcPct val="100000"/>
              </a:lnSpc>
              <a:spcBef>
                <a:spcPts val="0"/>
              </a:spcBef>
              <a:spcAft>
                <a:spcPts val="0"/>
              </a:spcAft>
              <a:buSzPts val="1400"/>
              <a:buNone/>
            </a:pPr>
            <a:r>
              <a:rPr lang="en-US" sz="800"/>
              <a:t>names 62</a:t>
            </a:r>
            <a:endParaRPr sz="800"/>
          </a:p>
          <a:p>
            <a:pPr indent="0" lvl="0" marL="0" rtl="0" algn="l">
              <a:lnSpc>
                <a:spcPct val="100000"/>
              </a:lnSpc>
              <a:spcBef>
                <a:spcPts val="0"/>
              </a:spcBef>
              <a:spcAft>
                <a:spcPts val="0"/>
              </a:spcAft>
              <a:buSzPts val="1400"/>
              <a:buNone/>
            </a:pPr>
            <a:r>
              <a:rPr lang="en-US" sz="800"/>
              <a:t>affiliation 21 </a:t>
            </a:r>
            <a:endParaRPr sz="800"/>
          </a:p>
          <a:p>
            <a:pPr indent="0" lvl="0" marL="0" rtl="0" algn="l">
              <a:lnSpc>
                <a:spcPct val="100000"/>
              </a:lnSpc>
              <a:spcBef>
                <a:spcPts val="0"/>
              </a:spcBef>
              <a:spcAft>
                <a:spcPts val="0"/>
              </a:spcAft>
              <a:buSzPts val="1400"/>
              <a:buNone/>
            </a:pPr>
            <a:r>
              <a:rPr lang="en-US" sz="800"/>
              <a:t>headers were 63 </a:t>
            </a:r>
            <a:endParaRPr sz="800"/>
          </a:p>
          <a:p>
            <a:pPr indent="0" lvl="0" marL="0" rtl="0" algn="l">
              <a:lnSpc>
                <a:spcPct val="100000"/>
              </a:lnSpc>
              <a:spcBef>
                <a:spcPts val="0"/>
              </a:spcBef>
              <a:spcAft>
                <a:spcPts val="0"/>
              </a:spcAft>
              <a:buSzPts val="1400"/>
              <a:buNone/>
            </a:pPr>
            <a:r>
              <a:rPr lang="en-US" sz="800"/>
              <a:t>intro 32</a:t>
            </a:r>
            <a:endParaRPr sz="800"/>
          </a:p>
          <a:p>
            <a:pPr indent="0" lvl="0" marL="0" rtl="0" algn="l">
              <a:lnSpc>
                <a:spcPct val="100000"/>
              </a:lnSpc>
              <a:spcBef>
                <a:spcPts val="0"/>
              </a:spcBef>
              <a:spcAft>
                <a:spcPts val="0"/>
              </a:spcAft>
              <a:buSzPts val="1400"/>
              <a:buNone/>
            </a:pPr>
            <a:r>
              <a:rPr lang="en-US" sz="800"/>
              <a:t>captions 24</a:t>
            </a:r>
            <a:endParaRPr sz="800"/>
          </a:p>
          <a:p>
            <a:pPr indent="0" lvl="0" marL="0" rtl="0" algn="l">
              <a:lnSpc>
                <a:spcPct val="100000"/>
              </a:lnSpc>
              <a:spcBef>
                <a:spcPts val="0"/>
              </a:spcBef>
              <a:spcAft>
                <a:spcPts val="0"/>
              </a:spcAft>
              <a:buSzPts val="1400"/>
              <a:buNone/>
            </a:pPr>
            <a:r>
              <a:t/>
            </a:r>
            <a:endParaRPr sz="800"/>
          </a:p>
          <a:p>
            <a:pPr indent="0" lvl="0" marL="0" rtl="0" algn="l">
              <a:lnSpc>
                <a:spcPct val="100000"/>
              </a:lnSpc>
              <a:spcBef>
                <a:spcPts val="0"/>
              </a:spcBef>
              <a:spcAft>
                <a:spcPts val="0"/>
              </a:spcAft>
              <a:buSzPts val="1400"/>
              <a:buNone/>
            </a:pPr>
            <a:r>
              <a:rPr lang="en-US" sz="1200"/>
              <a:t>we </a:t>
            </a:r>
            <a:r>
              <a:rPr lang="en-US" sz="1200"/>
              <a:t>know the hydrograph is different. it’s behaving differently. we’re seeing over land flow due to loss of veg, despite being a benign storm year </a:t>
            </a:r>
            <a:endParaRPr sz="1200"/>
          </a:p>
          <a:p>
            <a:pPr indent="0" lvl="0" marL="457200" rtl="0" algn="just">
              <a:spcBef>
                <a:spcPts val="0"/>
              </a:spcBef>
              <a:spcAft>
                <a:spcPts val="0"/>
              </a:spcAft>
              <a:buNone/>
            </a:pPr>
            <a:r>
              <a:t/>
            </a:r>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 name="Shape 1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 name="Shape 9"/>
        <p:cNvGrpSpPr/>
        <p:nvPr/>
      </p:nvGrpSpPr>
      <p:grpSpPr>
        <a:xfrm>
          <a:off x="0" y="0"/>
          <a:ext cx="0" cy="0"/>
          <a:chOff x="0" y="0"/>
          <a:chExt cx="0" cy="0"/>
        </a:xfrm>
      </p:grpSpPr>
      <p:sp>
        <p:nvSpPr>
          <p:cNvPr id="10" name="Google Shape;10;p2"/>
          <p:cNvSpPr/>
          <p:nvPr/>
        </p:nvSpPr>
        <p:spPr>
          <a:xfrm>
            <a:off x="914400" y="5638803"/>
            <a:ext cx="13716000" cy="26563637"/>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48500" lIns="97025" spcFirstLastPara="1" rIns="97025" wrap="square" tIns="48500">
            <a:noAutofit/>
          </a:bodyPr>
          <a:lstStyle/>
          <a:p>
            <a:pPr indent="0" lvl="0" marL="0" marR="0" rtl="0" algn="l">
              <a:lnSpc>
                <a:spcPct val="100000"/>
              </a:lnSpc>
              <a:spcBef>
                <a:spcPts val="0"/>
              </a:spcBef>
              <a:spcAft>
                <a:spcPts val="0"/>
              </a:spcAft>
              <a:buClr>
                <a:srgbClr val="000000"/>
              </a:buClr>
              <a:buSzPts val="3100"/>
              <a:buFont typeface="Arial"/>
              <a:buNone/>
            </a:pPr>
            <a:r>
              <a:t/>
            </a:r>
            <a:endParaRPr b="0" i="0" sz="3100" u="none" cap="none" strike="noStrike">
              <a:solidFill>
                <a:schemeClr val="dk1"/>
              </a:solidFill>
              <a:latin typeface="Arial Narrow"/>
              <a:ea typeface="Arial Narrow"/>
              <a:cs typeface="Arial Narrow"/>
              <a:sym typeface="Arial Narrow"/>
            </a:endParaRPr>
          </a:p>
        </p:txBody>
      </p:sp>
      <p:sp>
        <p:nvSpPr>
          <p:cNvPr id="11" name="Google Shape;11;p2"/>
          <p:cNvSpPr/>
          <p:nvPr/>
        </p:nvSpPr>
        <p:spPr>
          <a:xfrm>
            <a:off x="0" y="0"/>
            <a:ext cx="43891199" cy="32918401"/>
          </a:xfrm>
          <a:prstGeom prst="rect">
            <a:avLst/>
          </a:prstGeom>
          <a:noFill/>
          <a:ln cap="flat" cmpd="sng" w="9525">
            <a:solidFill>
              <a:schemeClr val="dk2"/>
            </a:solidFill>
            <a:prstDash val="solid"/>
            <a:miter lim="800000"/>
            <a:headEnd len="sm" w="sm" type="none"/>
            <a:tailEnd len="sm" w="sm" type="none"/>
          </a:ln>
        </p:spPr>
        <p:txBody>
          <a:bodyPr anchorCtr="0" anchor="ctr" bIns="48500" lIns="97025" spcFirstLastPara="1" rIns="97025" wrap="square" tIns="48500">
            <a:noAutofit/>
          </a:bodyPr>
          <a:lstStyle/>
          <a:p>
            <a:pPr indent="0" lvl="0" marL="0" marR="0" rtl="0" algn="l">
              <a:lnSpc>
                <a:spcPct val="100000"/>
              </a:lnSpc>
              <a:spcBef>
                <a:spcPts val="0"/>
              </a:spcBef>
              <a:spcAft>
                <a:spcPts val="0"/>
              </a:spcAft>
              <a:buClr>
                <a:srgbClr val="000000"/>
              </a:buClr>
              <a:buSzPts val="3100"/>
              <a:buFont typeface="Arial"/>
              <a:buNone/>
            </a:pPr>
            <a:r>
              <a:t/>
            </a:r>
            <a:endParaRPr b="0" i="0" sz="3100" u="none" cap="none" strike="noStrike">
              <a:solidFill>
                <a:schemeClr val="dk1"/>
              </a:solidFill>
              <a:latin typeface="Arial Narrow"/>
              <a:ea typeface="Arial Narrow"/>
              <a:cs typeface="Arial Narrow"/>
              <a:sym typeface="Arial Narrow"/>
            </a:endParaRPr>
          </a:p>
        </p:txBody>
      </p:sp>
      <p:sp>
        <p:nvSpPr>
          <p:cNvPr id="12" name="Google Shape;12;p2"/>
          <p:cNvSpPr/>
          <p:nvPr/>
        </p:nvSpPr>
        <p:spPr>
          <a:xfrm>
            <a:off x="15087600" y="5638803"/>
            <a:ext cx="13716000" cy="26563637"/>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48500" lIns="97025" spcFirstLastPara="1" rIns="97025" wrap="square" tIns="48500">
            <a:noAutofit/>
          </a:bodyPr>
          <a:lstStyle/>
          <a:p>
            <a:pPr indent="0" lvl="0" marL="0" marR="0" rtl="0" algn="l">
              <a:lnSpc>
                <a:spcPct val="100000"/>
              </a:lnSpc>
              <a:spcBef>
                <a:spcPts val="0"/>
              </a:spcBef>
              <a:spcAft>
                <a:spcPts val="0"/>
              </a:spcAft>
              <a:buClr>
                <a:srgbClr val="000000"/>
              </a:buClr>
              <a:buSzPts val="3100"/>
              <a:buFont typeface="Arial"/>
              <a:buNone/>
            </a:pPr>
            <a:r>
              <a:t/>
            </a:r>
            <a:endParaRPr b="0" i="0" sz="3100" u="none" cap="none" strike="noStrike">
              <a:solidFill>
                <a:schemeClr val="dk1"/>
              </a:solidFill>
              <a:latin typeface="Arial Narrow"/>
              <a:ea typeface="Arial Narrow"/>
              <a:cs typeface="Arial Narrow"/>
              <a:sym typeface="Arial Narrow"/>
            </a:endParaRPr>
          </a:p>
        </p:txBody>
      </p:sp>
      <p:sp>
        <p:nvSpPr>
          <p:cNvPr id="13" name="Google Shape;13;p2"/>
          <p:cNvSpPr/>
          <p:nvPr/>
        </p:nvSpPr>
        <p:spPr>
          <a:xfrm>
            <a:off x="29260800" y="5638803"/>
            <a:ext cx="13716000" cy="26563637"/>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48500" lIns="97025" spcFirstLastPara="1" rIns="97025" wrap="square" tIns="48500">
            <a:noAutofit/>
          </a:bodyPr>
          <a:lstStyle/>
          <a:p>
            <a:pPr indent="0" lvl="0" marL="0" marR="0" rtl="0" algn="l">
              <a:lnSpc>
                <a:spcPct val="100000"/>
              </a:lnSpc>
              <a:spcBef>
                <a:spcPts val="0"/>
              </a:spcBef>
              <a:spcAft>
                <a:spcPts val="0"/>
              </a:spcAft>
              <a:buClr>
                <a:srgbClr val="000000"/>
              </a:buClr>
              <a:buSzPts val="3100"/>
              <a:buFont typeface="Arial"/>
              <a:buNone/>
            </a:pPr>
            <a:r>
              <a:t/>
            </a:r>
            <a:endParaRPr b="0" i="0" sz="3100" u="none" cap="none" strike="noStrike">
              <a:solidFill>
                <a:schemeClr val="dk1"/>
              </a:solidFill>
              <a:latin typeface="Arial Narrow"/>
              <a:ea typeface="Arial Narrow"/>
              <a:cs typeface="Arial Narrow"/>
              <a:sym typeface="Arial Narrow"/>
            </a:endParaRPr>
          </a:p>
        </p:txBody>
      </p:sp>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5.png"/><Relationship Id="rId10" Type="http://schemas.openxmlformats.org/officeDocument/2006/relationships/image" Target="../media/image14.png"/><Relationship Id="rId13" Type="http://schemas.openxmlformats.org/officeDocument/2006/relationships/image" Target="../media/image12.png"/><Relationship Id="rId12"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jpg"/><Relationship Id="rId4" Type="http://schemas.openxmlformats.org/officeDocument/2006/relationships/image" Target="../media/image2.jpg"/><Relationship Id="rId9" Type="http://schemas.openxmlformats.org/officeDocument/2006/relationships/image" Target="../media/image5.jpg"/><Relationship Id="rId15" Type="http://schemas.openxmlformats.org/officeDocument/2006/relationships/image" Target="../media/image7.jpg"/><Relationship Id="rId14" Type="http://schemas.openxmlformats.org/officeDocument/2006/relationships/image" Target="../media/image11.jpg"/><Relationship Id="rId17" Type="http://schemas.openxmlformats.org/officeDocument/2006/relationships/image" Target="../media/image1.jpg"/><Relationship Id="rId16" Type="http://schemas.openxmlformats.org/officeDocument/2006/relationships/image" Target="../media/image16.png"/><Relationship Id="rId5" Type="http://schemas.openxmlformats.org/officeDocument/2006/relationships/image" Target="../media/image6.jpg"/><Relationship Id="rId19" Type="http://schemas.openxmlformats.org/officeDocument/2006/relationships/image" Target="../media/image3.png"/><Relationship Id="rId6" Type="http://schemas.openxmlformats.org/officeDocument/2006/relationships/image" Target="../media/image13.png"/><Relationship Id="rId18" Type="http://schemas.openxmlformats.org/officeDocument/2006/relationships/image" Target="../media/image9.png"/><Relationship Id="rId7" Type="http://schemas.openxmlformats.org/officeDocument/2006/relationships/image" Target="../media/image17.png"/><Relationship Id="rId8"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9" name="Shape 19"/>
        <p:cNvGrpSpPr/>
        <p:nvPr/>
      </p:nvGrpSpPr>
      <p:grpSpPr>
        <a:xfrm>
          <a:off x="0" y="0"/>
          <a:ext cx="0" cy="0"/>
          <a:chOff x="0" y="0"/>
          <a:chExt cx="0" cy="0"/>
        </a:xfrm>
      </p:grpSpPr>
      <p:sp>
        <p:nvSpPr>
          <p:cNvPr id="20" name="Google Shape;20;p1"/>
          <p:cNvSpPr/>
          <p:nvPr/>
        </p:nvSpPr>
        <p:spPr>
          <a:xfrm>
            <a:off x="795550" y="5048400"/>
            <a:ext cx="12264600" cy="1180800"/>
          </a:xfrm>
          <a:prstGeom prst="roundRect">
            <a:avLst>
              <a:gd fmla="val 16667" name="adj"/>
            </a:avLst>
          </a:prstGeom>
          <a:solidFill>
            <a:srgbClr val="F0810F"/>
          </a:solidFill>
          <a:ln cap="flat" cmpd="sng" w="9525">
            <a:solidFill>
              <a:srgbClr val="000000"/>
            </a:solidFill>
            <a:prstDash val="solid"/>
            <a:miter lim="800000"/>
            <a:headEnd len="sm" w="sm" type="none"/>
            <a:tailEnd len="sm" w="sm" type="none"/>
          </a:ln>
        </p:spPr>
        <p:txBody>
          <a:bodyPr anchorCtr="0" anchor="ctr" bIns="48400" lIns="96825" spcFirstLastPara="1" rIns="96825" wrap="square" tIns="48400">
            <a:noAutofit/>
          </a:bodyPr>
          <a:lstStyle/>
          <a:p>
            <a:pPr indent="0" lvl="0" marL="0" marR="0" rtl="0" algn="ctr">
              <a:lnSpc>
                <a:spcPct val="100000"/>
              </a:lnSpc>
              <a:spcBef>
                <a:spcPts val="0"/>
              </a:spcBef>
              <a:spcAft>
                <a:spcPts val="0"/>
              </a:spcAft>
              <a:buClr>
                <a:srgbClr val="000000"/>
              </a:buClr>
              <a:buSzPts val="6300"/>
              <a:buFont typeface="Arial"/>
              <a:buNone/>
            </a:pPr>
            <a:r>
              <a:rPr b="1" lang="en-US" sz="4400">
                <a:solidFill>
                  <a:srgbClr val="FFFFFF"/>
                </a:solidFill>
              </a:rPr>
              <a:t>Introduction</a:t>
            </a:r>
            <a:endParaRPr b="1" i="0" sz="4200" u="none" cap="none" strike="noStrike">
              <a:solidFill>
                <a:srgbClr val="FFFFFF"/>
              </a:solidFill>
            </a:endParaRPr>
          </a:p>
        </p:txBody>
      </p:sp>
      <p:sp>
        <p:nvSpPr>
          <p:cNvPr id="21" name="Google Shape;21;p1"/>
          <p:cNvSpPr/>
          <p:nvPr/>
        </p:nvSpPr>
        <p:spPr>
          <a:xfrm>
            <a:off x="676825" y="557100"/>
            <a:ext cx="42542400" cy="4200300"/>
          </a:xfrm>
          <a:prstGeom prst="rect">
            <a:avLst/>
          </a:prstGeom>
          <a:solidFill>
            <a:srgbClr val="063852">
              <a:alpha val="90200"/>
            </a:srgbClr>
          </a:solidFill>
          <a:ln>
            <a:noFill/>
          </a:ln>
        </p:spPr>
        <p:txBody>
          <a:bodyPr anchorCtr="1" anchor="ctr" bIns="194050" lIns="96800" spcFirstLastPara="1" rIns="96800" wrap="square" tIns="194050">
            <a:noAutofit/>
          </a:bodyPr>
          <a:lstStyle/>
          <a:p>
            <a:pPr indent="0" lvl="0" marL="0" marR="0" rtl="0" algn="ctr">
              <a:lnSpc>
                <a:spcPct val="100000"/>
              </a:lnSpc>
              <a:spcBef>
                <a:spcPts val="0"/>
              </a:spcBef>
              <a:spcAft>
                <a:spcPts val="0"/>
              </a:spcAft>
              <a:buClr>
                <a:srgbClr val="000000"/>
              </a:buClr>
              <a:buSzPts val="6900"/>
              <a:buFont typeface="Arial"/>
              <a:buNone/>
            </a:pPr>
            <a:r>
              <a:rPr b="1" lang="en-US" sz="6900">
                <a:solidFill>
                  <a:srgbClr val="FFFFFF"/>
                </a:solidFill>
                <a:latin typeface="Arial Black"/>
                <a:ea typeface="Arial Black"/>
                <a:cs typeface="Arial Black"/>
                <a:sym typeface="Arial Black"/>
              </a:rPr>
              <a:t>Fire &amp; First Flush Effects on Salmonid Habitat in a Coastal Watershed</a:t>
            </a:r>
            <a:endParaRPr b="1">
              <a:solidFill>
                <a:srgbClr val="FFFFFF"/>
              </a:solidFill>
              <a:latin typeface="Arial Black"/>
              <a:ea typeface="Arial Black"/>
              <a:cs typeface="Arial Black"/>
              <a:sym typeface="Arial Black"/>
            </a:endParaRPr>
          </a:p>
          <a:p>
            <a:pPr indent="0" lvl="0" marL="0" marR="0" rtl="0" algn="ctr">
              <a:lnSpc>
                <a:spcPct val="100000"/>
              </a:lnSpc>
              <a:spcBef>
                <a:spcPts val="0"/>
              </a:spcBef>
              <a:spcAft>
                <a:spcPts val="0"/>
              </a:spcAft>
              <a:buClr>
                <a:srgbClr val="000000"/>
              </a:buClr>
              <a:buSzPts val="6900"/>
              <a:buFont typeface="Arial"/>
              <a:buNone/>
            </a:pPr>
            <a:r>
              <a:rPr lang="en-US" sz="6000">
                <a:solidFill>
                  <a:srgbClr val="FFFFFF"/>
                </a:solidFill>
              </a:rPr>
              <a:t>Marelle Arndt</a:t>
            </a:r>
            <a:r>
              <a:rPr baseline="30000" lang="en-US" sz="6000">
                <a:solidFill>
                  <a:srgbClr val="FFFFFF"/>
                </a:solidFill>
              </a:rPr>
              <a:t>1</a:t>
            </a:r>
            <a:r>
              <a:rPr lang="en-US" sz="6000">
                <a:solidFill>
                  <a:srgbClr val="FFFFFF"/>
                </a:solidFill>
              </a:rPr>
              <a:t>,</a:t>
            </a:r>
            <a:r>
              <a:rPr lang="en-US" sz="6000">
                <a:solidFill>
                  <a:srgbClr val="FFFFFF"/>
                </a:solidFill>
              </a:rPr>
              <a:t> Rosealea Bond</a:t>
            </a:r>
            <a:r>
              <a:rPr baseline="30000" lang="en-US" sz="6000">
                <a:solidFill>
                  <a:srgbClr val="FFFFFF"/>
                </a:solidFill>
              </a:rPr>
              <a:t>2,3</a:t>
            </a:r>
            <a:r>
              <a:rPr lang="en-US" sz="6000">
                <a:solidFill>
                  <a:srgbClr val="FFFFFF"/>
                </a:solidFill>
              </a:rPr>
              <a:t>, </a:t>
            </a:r>
            <a:r>
              <a:rPr lang="en-US" sz="6000">
                <a:solidFill>
                  <a:srgbClr val="FFFFFF"/>
                </a:solidFill>
              </a:rPr>
              <a:t>Adrienne Chenette</a:t>
            </a:r>
            <a:r>
              <a:rPr baseline="30000" lang="en-US" sz="6000">
                <a:solidFill>
                  <a:srgbClr val="FFFFFF"/>
                </a:solidFill>
              </a:rPr>
              <a:t>1</a:t>
            </a:r>
            <a:r>
              <a:rPr lang="en-US" sz="6000">
                <a:solidFill>
                  <a:srgbClr val="FFFFFF"/>
                </a:solidFill>
              </a:rPr>
              <a:t>, Cynthia Kern</a:t>
            </a:r>
            <a:r>
              <a:rPr baseline="30000" lang="en-US" sz="6000">
                <a:solidFill>
                  <a:srgbClr val="FFFFFF"/>
                </a:solidFill>
              </a:rPr>
              <a:t>2,3</a:t>
            </a:r>
            <a:r>
              <a:rPr lang="en-US" sz="6000">
                <a:solidFill>
                  <a:srgbClr val="FFFFFF"/>
                </a:solidFill>
              </a:rPr>
              <a:t>, </a:t>
            </a:r>
            <a:r>
              <a:rPr i="0" lang="en-US" sz="6000" u="none" cap="none" strike="noStrike">
                <a:solidFill>
                  <a:srgbClr val="FFFFFF"/>
                </a:solidFill>
              </a:rPr>
              <a:t>Joseph</a:t>
            </a:r>
            <a:r>
              <a:rPr lang="en-US" sz="6000">
                <a:solidFill>
                  <a:srgbClr val="FFFFFF"/>
                </a:solidFill>
              </a:rPr>
              <a:t> </a:t>
            </a:r>
            <a:r>
              <a:rPr i="0" lang="en-US" sz="6000" u="none" cap="none" strike="noStrike">
                <a:solidFill>
                  <a:srgbClr val="FFFFFF"/>
                </a:solidFill>
              </a:rPr>
              <a:t>Kiernan</a:t>
            </a:r>
            <a:r>
              <a:rPr baseline="30000" lang="en-US" sz="6000">
                <a:solidFill>
                  <a:srgbClr val="FFFFFF"/>
                </a:solidFill>
              </a:rPr>
              <a:t>3</a:t>
            </a:r>
            <a:r>
              <a:rPr baseline="30000" i="0" lang="en-US" sz="6000" u="none" cap="none" strike="noStrike">
                <a:solidFill>
                  <a:srgbClr val="FFFFFF"/>
                </a:solidFill>
              </a:rPr>
              <a:t>*</a:t>
            </a:r>
            <a:endParaRPr baseline="30000" i="0" sz="6000" u="none" cap="none" strike="noStrike">
              <a:solidFill>
                <a:srgbClr val="FFFFFF"/>
              </a:solidFill>
            </a:endParaRPr>
          </a:p>
          <a:p>
            <a:pPr indent="0" lvl="0" marL="0" marR="0" rtl="0" algn="ctr">
              <a:lnSpc>
                <a:spcPct val="100000"/>
              </a:lnSpc>
              <a:spcBef>
                <a:spcPts val="0"/>
              </a:spcBef>
              <a:spcAft>
                <a:spcPts val="0"/>
              </a:spcAft>
              <a:buClr>
                <a:srgbClr val="000000"/>
              </a:buClr>
              <a:buSzPts val="3000"/>
              <a:buFont typeface="Arial"/>
              <a:buNone/>
            </a:pPr>
            <a:r>
              <a:rPr baseline="30000" i="0" lang="en-US" sz="3000" u="none" cap="none" strike="noStrike">
                <a:solidFill>
                  <a:srgbClr val="FFFFFF"/>
                </a:solidFill>
              </a:rPr>
              <a:t>1</a:t>
            </a:r>
            <a:r>
              <a:rPr i="0" lang="en-US" sz="3000" u="none" cap="none" strike="noStrike">
                <a:solidFill>
                  <a:srgbClr val="FFFFFF"/>
                </a:solidFill>
              </a:rPr>
              <a:t>Watershed Stewards Program of the California Conservation Corps and Americorps, Placed at NOAA Southwest Fisheries Science Center, Santa Cruz </a:t>
            </a:r>
            <a:endParaRPr i="0" sz="3000" u="none" cap="none" strike="noStrike">
              <a:solidFill>
                <a:srgbClr val="FFFFFF"/>
              </a:solidFill>
            </a:endParaRPr>
          </a:p>
          <a:p>
            <a:pPr indent="0" lvl="0" marL="0" marR="0" rtl="0" algn="ctr">
              <a:lnSpc>
                <a:spcPct val="100000"/>
              </a:lnSpc>
              <a:spcBef>
                <a:spcPts val="0"/>
              </a:spcBef>
              <a:spcAft>
                <a:spcPts val="0"/>
              </a:spcAft>
              <a:buClr>
                <a:srgbClr val="000000"/>
              </a:buClr>
              <a:buSzPts val="3000"/>
              <a:buFont typeface="Arial"/>
              <a:buNone/>
            </a:pPr>
            <a:r>
              <a:rPr baseline="30000" i="0" lang="en-US" sz="3000" u="none" cap="none" strike="noStrike">
                <a:solidFill>
                  <a:srgbClr val="FFFFFF"/>
                </a:solidFill>
              </a:rPr>
              <a:t>2</a:t>
            </a:r>
            <a:r>
              <a:rPr lang="en-US" sz="3000">
                <a:solidFill>
                  <a:srgbClr val="FFFFFF"/>
                </a:solidFill>
              </a:rPr>
              <a:t>Fisheries Collaboration Program, I</a:t>
            </a:r>
            <a:r>
              <a:rPr i="0" lang="en-US" sz="3000" u="none" cap="none" strike="noStrike">
                <a:solidFill>
                  <a:srgbClr val="FFFFFF"/>
                </a:solidFill>
              </a:rPr>
              <a:t>nstitute of Marine Sciences,</a:t>
            </a:r>
            <a:r>
              <a:rPr baseline="30000" i="0" lang="en-US" sz="3000" u="none" cap="none" strike="noStrike">
                <a:solidFill>
                  <a:srgbClr val="FFFFFF"/>
                </a:solidFill>
              </a:rPr>
              <a:t> </a:t>
            </a:r>
            <a:r>
              <a:rPr i="0" lang="en-US" sz="3000" u="none" cap="none" strike="noStrike">
                <a:solidFill>
                  <a:srgbClr val="FFFFFF"/>
                </a:solidFill>
              </a:rPr>
              <a:t>University of California, Santa Cruz </a:t>
            </a:r>
            <a:endParaRPr sz="3000">
              <a:solidFill>
                <a:srgbClr val="FFFFFF"/>
              </a:solidFill>
            </a:endParaRPr>
          </a:p>
          <a:p>
            <a:pPr indent="0" lvl="0" marL="0" marR="0" rtl="0" algn="ctr">
              <a:lnSpc>
                <a:spcPct val="100000"/>
              </a:lnSpc>
              <a:spcBef>
                <a:spcPts val="0"/>
              </a:spcBef>
              <a:spcAft>
                <a:spcPts val="0"/>
              </a:spcAft>
              <a:buClr>
                <a:srgbClr val="000000"/>
              </a:buClr>
              <a:buSzPts val="3000"/>
              <a:buFont typeface="Arial"/>
              <a:buNone/>
            </a:pPr>
            <a:r>
              <a:rPr baseline="30000" lang="en-US" sz="3000">
                <a:solidFill>
                  <a:srgbClr val="FFFFFF"/>
                </a:solidFill>
              </a:rPr>
              <a:t>3</a:t>
            </a:r>
            <a:r>
              <a:rPr i="0" lang="en-US" sz="3000" u="none" cap="none" strike="noStrike">
                <a:solidFill>
                  <a:srgbClr val="FFFFFF"/>
                </a:solidFill>
              </a:rPr>
              <a:t>Fisheries Ecology Division, Southwest Fisheries Science Center, NMFS, NOAA, Santa Cruz, CA.</a:t>
            </a:r>
            <a:endParaRPr i="0" sz="3000" u="none" cap="none" strike="noStrike">
              <a:solidFill>
                <a:srgbClr val="FFFFFF"/>
              </a:solidFill>
            </a:endParaRPr>
          </a:p>
          <a:p>
            <a:pPr indent="0" lvl="0" marL="0" marR="0" rtl="0" algn="ctr">
              <a:lnSpc>
                <a:spcPct val="100000"/>
              </a:lnSpc>
              <a:spcBef>
                <a:spcPts val="2000"/>
              </a:spcBef>
              <a:spcAft>
                <a:spcPts val="0"/>
              </a:spcAft>
              <a:buClr>
                <a:srgbClr val="000000"/>
              </a:buClr>
              <a:buSzPts val="3000"/>
              <a:buFont typeface="Arial"/>
              <a:buNone/>
            </a:pPr>
            <a:r>
              <a:rPr i="0" lang="en-US" sz="3000" u="none" cap="none" strike="noStrike">
                <a:solidFill>
                  <a:srgbClr val="FFFFFF"/>
                </a:solidFill>
              </a:rPr>
              <a:t>*Correspondence to: joseph.kiernan@noaa.gov</a:t>
            </a:r>
            <a:endParaRPr i="0" sz="3000" u="none" cap="none" strike="noStrike">
              <a:solidFill>
                <a:srgbClr val="FFFFFF"/>
              </a:solidFill>
            </a:endParaRPr>
          </a:p>
        </p:txBody>
      </p:sp>
      <p:cxnSp>
        <p:nvCxnSpPr>
          <p:cNvPr id="22" name="Google Shape;22;p1"/>
          <p:cNvCxnSpPr/>
          <p:nvPr/>
        </p:nvCxnSpPr>
        <p:spPr>
          <a:xfrm flipH="1" rot="10800000">
            <a:off x="-11721833" y="31626778"/>
            <a:ext cx="1272600" cy="9600"/>
          </a:xfrm>
          <a:prstGeom prst="straightConnector1">
            <a:avLst/>
          </a:prstGeom>
          <a:noFill/>
          <a:ln>
            <a:noFill/>
          </a:ln>
        </p:spPr>
      </p:cxnSp>
      <p:sp>
        <p:nvSpPr>
          <p:cNvPr id="23" name="Google Shape;23;p1"/>
          <p:cNvSpPr/>
          <p:nvPr/>
        </p:nvSpPr>
        <p:spPr>
          <a:xfrm>
            <a:off x="795550" y="11577050"/>
            <a:ext cx="12264600" cy="1180800"/>
          </a:xfrm>
          <a:prstGeom prst="roundRect">
            <a:avLst>
              <a:gd fmla="val 16667" name="adj"/>
            </a:avLst>
          </a:prstGeom>
          <a:solidFill>
            <a:srgbClr val="F0810F"/>
          </a:solidFill>
          <a:ln cap="flat" cmpd="sng" w="9525">
            <a:solidFill>
              <a:srgbClr val="000000"/>
            </a:solidFill>
            <a:prstDash val="solid"/>
            <a:miter lim="800000"/>
            <a:headEnd len="sm" w="sm" type="none"/>
            <a:tailEnd len="sm" w="sm" type="none"/>
          </a:ln>
        </p:spPr>
        <p:txBody>
          <a:bodyPr anchorCtr="0" anchor="ctr" bIns="48400" lIns="96825" spcFirstLastPara="1" rIns="96825" wrap="square" tIns="48400">
            <a:noAutofit/>
          </a:bodyPr>
          <a:lstStyle/>
          <a:p>
            <a:pPr indent="0" lvl="0" marL="0" marR="0" rtl="0" algn="ctr">
              <a:lnSpc>
                <a:spcPct val="100000"/>
              </a:lnSpc>
              <a:spcBef>
                <a:spcPts val="0"/>
              </a:spcBef>
              <a:spcAft>
                <a:spcPts val="0"/>
              </a:spcAft>
              <a:buClr>
                <a:srgbClr val="000000"/>
              </a:buClr>
              <a:buSzPts val="6300"/>
              <a:buFont typeface="Arial"/>
              <a:buNone/>
            </a:pPr>
            <a:r>
              <a:rPr b="1" i="0" lang="en-US" sz="4600" u="none" cap="none" strike="noStrike">
                <a:solidFill>
                  <a:srgbClr val="FFFFFF"/>
                </a:solidFill>
              </a:rPr>
              <a:t>Methods</a:t>
            </a:r>
            <a:endParaRPr b="1" i="0" sz="4600" u="none" cap="none" strike="noStrike">
              <a:solidFill>
                <a:srgbClr val="FFFFFF"/>
              </a:solidFill>
            </a:endParaRPr>
          </a:p>
        </p:txBody>
      </p:sp>
      <p:sp>
        <p:nvSpPr>
          <p:cNvPr id="24" name="Google Shape;24;p1"/>
          <p:cNvSpPr txBox="1"/>
          <p:nvPr/>
        </p:nvSpPr>
        <p:spPr>
          <a:xfrm>
            <a:off x="29684300" y="29899050"/>
            <a:ext cx="13569300" cy="2962200"/>
          </a:xfrm>
          <a:prstGeom prst="rect">
            <a:avLst/>
          </a:prstGeom>
          <a:noFill/>
          <a:ln>
            <a:noFill/>
          </a:ln>
        </p:spPr>
        <p:txBody>
          <a:bodyPr anchorCtr="0" anchor="t" bIns="91425" lIns="171450" spcFirstLastPara="1" rIns="91425" wrap="square" tIns="91425">
            <a:noAutofit/>
          </a:bodyPr>
          <a:lstStyle/>
          <a:p>
            <a:pPr indent="0" lvl="0" marL="0" marR="0" rtl="0" algn="just">
              <a:lnSpc>
                <a:spcPct val="100000"/>
              </a:lnSpc>
              <a:spcBef>
                <a:spcPts val="0"/>
              </a:spcBef>
              <a:spcAft>
                <a:spcPts val="0"/>
              </a:spcAft>
              <a:buClr>
                <a:schemeClr val="dk1"/>
              </a:buClr>
              <a:buSzPts val="1100"/>
              <a:buFont typeface="Arial"/>
              <a:buNone/>
            </a:pPr>
            <a:r>
              <a:rPr b="1" i="0" lang="en-US" sz="1600" u="none" cap="none" strike="noStrike">
                <a:solidFill>
                  <a:schemeClr val="dk1"/>
                </a:solidFill>
              </a:rPr>
              <a:t>Literature Cited: </a:t>
            </a:r>
            <a:endParaRPr b="1" i="0" sz="1600" u="none" cap="none" strike="noStrike">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US" sz="1600">
                <a:solidFill>
                  <a:schemeClr val="dk1"/>
                </a:solidFill>
              </a:rPr>
              <a:t>1. </a:t>
            </a:r>
            <a:r>
              <a:rPr lang="en-US" sz="1600">
                <a:solidFill>
                  <a:schemeClr val="dk1"/>
                </a:solidFill>
              </a:rPr>
              <a:t>Dunham, J.B., M.K. Young, R.E. Gresswell, B.E. Reiman. 2003. Effects of fire on fish populations: landscape perspectives on persistence of native fishes and nonnative fish invasions. Forest Ecology and Management. 178: 183-196.</a:t>
            </a:r>
            <a:endParaRPr sz="1600">
              <a:solidFill>
                <a:schemeClr val="dk1"/>
              </a:solidFill>
            </a:endParaRPr>
          </a:p>
          <a:p>
            <a:pPr indent="0" lvl="0" marL="0" rtl="0" algn="just">
              <a:spcBef>
                <a:spcPts val="0"/>
              </a:spcBef>
              <a:spcAft>
                <a:spcPts val="0"/>
              </a:spcAft>
              <a:buClr>
                <a:schemeClr val="dk1"/>
              </a:buClr>
              <a:buSzPts val="1100"/>
              <a:buFont typeface="Arial"/>
              <a:buNone/>
            </a:pPr>
            <a:r>
              <a:rPr lang="en-US" sz="1600">
                <a:solidFill>
                  <a:schemeClr val="dk1"/>
                </a:solidFill>
              </a:rPr>
              <a:t>2. </a:t>
            </a:r>
            <a:r>
              <a:rPr lang="en-US" sz="1600">
                <a:solidFill>
                  <a:srgbClr val="222222"/>
                </a:solidFill>
                <a:highlight>
                  <a:srgbClr val="FFFFFF"/>
                </a:highlight>
              </a:rPr>
              <a:t>Earl, S.R, &amp; Blinn, D.W., 2003. Effects of wildfire ash on water chemistry and biotia in South-Western U.S.A streams. Freshwater Biology, 48:1015-1030. </a:t>
            </a:r>
            <a:endParaRPr sz="16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sz="1600">
                <a:solidFill>
                  <a:schemeClr val="dk1"/>
                </a:solidFill>
              </a:rPr>
              <a:t>3. Gresswell, R.E. 1999. Fire and Aquatic Ecosystems in Forested Biomes of North America. Transactions of the American Fisheries Society, 128:2,193-221. </a:t>
            </a:r>
            <a:endParaRPr sz="16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sz="1600">
                <a:solidFill>
                  <a:srgbClr val="1C1D1E"/>
                </a:solidFill>
              </a:rPr>
              <a:t>4. Kemp, P., D. Sear, A. Collins, P. Naden, I. Jones. 2011. The impacts of fine sediment on riverine fish. Hydrological Processes. 25: 1800-1821</a:t>
            </a:r>
            <a:endParaRPr sz="16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US" sz="1600">
                <a:solidFill>
                  <a:schemeClr val="dk1"/>
                </a:solidFill>
              </a:rPr>
              <a:t>5. </a:t>
            </a:r>
            <a:r>
              <a:rPr lang="en-US" sz="1600">
                <a:solidFill>
                  <a:schemeClr val="dk1"/>
                </a:solidFill>
                <a:highlight>
                  <a:srgbClr val="FFFFFF"/>
                </a:highlight>
              </a:rPr>
              <a:t>Minshall, G.W., J.T. Brock, J.D. Varley. 1989. Wildfires and Yellowstone's Stream Ecosystems. BioScience</a:t>
            </a:r>
            <a:r>
              <a:rPr i="1" lang="en-US" sz="1600">
                <a:solidFill>
                  <a:schemeClr val="dk1"/>
                </a:solidFill>
                <a:highlight>
                  <a:srgbClr val="FFFFFF"/>
                </a:highlight>
              </a:rPr>
              <a:t>,</a:t>
            </a:r>
            <a:r>
              <a:rPr lang="en-US" sz="1600">
                <a:solidFill>
                  <a:schemeClr val="dk1"/>
                </a:solidFill>
                <a:highlight>
                  <a:srgbClr val="FFFFFF"/>
                </a:highlight>
              </a:rPr>
              <a:t> 39(10): 707-715.</a:t>
            </a:r>
            <a:endParaRPr sz="1600">
              <a:solidFill>
                <a:schemeClr val="dk1"/>
              </a:solidFill>
            </a:endParaRPr>
          </a:p>
          <a:p>
            <a:pPr indent="0" lvl="0" marL="0" rtl="0" algn="just">
              <a:spcBef>
                <a:spcPts val="0"/>
              </a:spcBef>
              <a:spcAft>
                <a:spcPts val="0"/>
              </a:spcAft>
              <a:buClr>
                <a:schemeClr val="dk1"/>
              </a:buClr>
              <a:buSzPts val="1100"/>
              <a:buFont typeface="Arial"/>
              <a:buNone/>
            </a:pPr>
            <a:r>
              <a:rPr lang="en-US" sz="1600">
                <a:solidFill>
                  <a:schemeClr val="dk1"/>
                </a:solidFill>
              </a:rPr>
              <a:t>6. Wolman, M.G. 1954. A method of sampling coarse river-bed material. Transactions American Geophysical Union. Volume 35. Number 6. Pp. 951-956. </a:t>
            </a:r>
            <a:endParaRPr b="1" sz="16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600">
              <a:solidFill>
                <a:schemeClr val="dk1"/>
              </a:solidFill>
              <a:highlight>
                <a:srgbClr val="FFFF00"/>
              </a:highlight>
            </a:endParaRPr>
          </a:p>
        </p:txBody>
      </p:sp>
      <p:sp>
        <p:nvSpPr>
          <p:cNvPr id="25" name="Google Shape;25;p1"/>
          <p:cNvSpPr txBox="1"/>
          <p:nvPr/>
        </p:nvSpPr>
        <p:spPr>
          <a:xfrm>
            <a:off x="795550" y="6291600"/>
            <a:ext cx="12264600" cy="5274000"/>
          </a:xfrm>
          <a:prstGeom prst="rect">
            <a:avLst/>
          </a:prstGeom>
          <a:noFill/>
          <a:ln>
            <a:noFill/>
          </a:ln>
        </p:spPr>
        <p:txBody>
          <a:bodyPr anchorCtr="0" anchor="t" bIns="91425" lIns="91425" spcFirstLastPara="1" rIns="91425" wrap="square" tIns="91425">
            <a:spAutoFit/>
          </a:bodyPr>
          <a:lstStyle/>
          <a:p>
            <a:pPr indent="0" lvl="0" marL="0" rtl="0" algn="just">
              <a:lnSpc>
                <a:spcPct val="107916"/>
              </a:lnSpc>
              <a:spcBef>
                <a:spcPts val="0"/>
              </a:spcBef>
              <a:spcAft>
                <a:spcPts val="800"/>
              </a:spcAft>
              <a:buClr>
                <a:schemeClr val="dk1"/>
              </a:buClr>
              <a:buSzPts val="1100"/>
              <a:buFont typeface="Arial"/>
              <a:buNone/>
            </a:pPr>
            <a:r>
              <a:rPr lang="en-US" sz="2200">
                <a:solidFill>
                  <a:schemeClr val="dk1"/>
                </a:solidFill>
              </a:rPr>
              <a:t>In August 2020, the CZU Lightning Complex fire burned more than 350 km</a:t>
            </a:r>
            <a:r>
              <a:rPr baseline="30000" lang="en-US" sz="2200">
                <a:solidFill>
                  <a:schemeClr val="dk1"/>
                </a:solidFill>
              </a:rPr>
              <a:t>2 </a:t>
            </a:r>
            <a:r>
              <a:rPr lang="en-US" sz="2200">
                <a:solidFill>
                  <a:schemeClr val="dk1"/>
                </a:solidFill>
              </a:rPr>
              <a:t>(86,500 acres) of coastal forests and hills in the Santa Cruz Mountains region (Santa Cruz and San Mateo counties, California). Among the watersheds severely affected by wildfire was Scott Creek, a small (70 km</a:t>
            </a:r>
            <a:r>
              <a:rPr baseline="30000" lang="en-US" sz="2200">
                <a:solidFill>
                  <a:schemeClr val="dk1"/>
                </a:solidFill>
              </a:rPr>
              <a:t>2</a:t>
            </a:r>
            <a:r>
              <a:rPr lang="en-US" sz="2200">
                <a:solidFill>
                  <a:schemeClr val="dk1"/>
                </a:solidFill>
              </a:rPr>
              <a:t>) coastal basin ~ 80 km south of San Francisco Bay (Fig.1). The Scott Creek watershed is of special management concern as it supports the southernmost extant population of coho salmon (</a:t>
            </a:r>
            <a:r>
              <a:rPr i="1" lang="en-US" sz="2200">
                <a:solidFill>
                  <a:schemeClr val="dk1"/>
                </a:solidFill>
              </a:rPr>
              <a:t>Oncorhynchus kisutch</a:t>
            </a:r>
            <a:r>
              <a:rPr lang="en-US" sz="2200">
                <a:solidFill>
                  <a:schemeClr val="dk1"/>
                </a:solidFill>
              </a:rPr>
              <a:t>; Central California Coast [CCC] evolutionarily significant unit) in North America, as well as federally threatened CCC steelhead (</a:t>
            </a:r>
            <a:r>
              <a:rPr i="1" lang="en-US" sz="2200">
                <a:solidFill>
                  <a:schemeClr val="dk1"/>
                </a:solidFill>
              </a:rPr>
              <a:t>O. mykiss</a:t>
            </a:r>
            <a:r>
              <a:rPr lang="en-US" sz="2200">
                <a:solidFill>
                  <a:schemeClr val="dk1"/>
                </a:solidFill>
              </a:rPr>
              <a:t>). Scott Creek is also the location of a salmonid life cycle monitoring station operated jointly by NOAA’s Southwest Fisheries Science Center and the University of California, Santa Cruz. Extensive physical, chemical, and biological monitoring conducted throughout the Scott Creek watershed since 2002 provides a unique opportunity to rigorously examine the direct and indirect effects of wildfire on salmonid productivity and carrying capacity. Here we highlight initial findings from sampling conducted soon after the fire in the fall of 2020, and likewise following the onset of winter rain and the first flush event. </a:t>
            </a:r>
            <a:endParaRPr sz="2200"/>
          </a:p>
        </p:txBody>
      </p:sp>
      <p:pic>
        <p:nvPicPr>
          <p:cNvPr id="26" name="Google Shape;26;p1"/>
          <p:cNvPicPr preferRelativeResize="0"/>
          <p:nvPr/>
        </p:nvPicPr>
        <p:blipFill>
          <a:blip r:embed="rId3">
            <a:alphaModFix/>
          </a:blip>
          <a:stretch>
            <a:fillRect/>
          </a:stretch>
        </p:blipFill>
        <p:spPr>
          <a:xfrm>
            <a:off x="36393600" y="5043900"/>
            <a:ext cx="6860001" cy="6860001"/>
          </a:xfrm>
          <a:prstGeom prst="rect">
            <a:avLst/>
          </a:prstGeom>
          <a:noFill/>
          <a:ln cap="flat" cmpd="sng" w="9525">
            <a:solidFill>
              <a:srgbClr val="000000"/>
            </a:solidFill>
            <a:prstDash val="solid"/>
            <a:miter lim="8000"/>
            <a:headEnd len="sm" w="sm" type="none"/>
            <a:tailEnd len="sm" w="sm" type="none"/>
          </a:ln>
        </p:spPr>
      </p:pic>
      <p:pic>
        <p:nvPicPr>
          <p:cNvPr id="27" name="Google Shape;27;p1"/>
          <p:cNvPicPr preferRelativeResize="0"/>
          <p:nvPr/>
        </p:nvPicPr>
        <p:blipFill rotWithShape="1">
          <a:blip r:embed="rId4">
            <a:alphaModFix/>
          </a:blip>
          <a:srcRect b="30761" l="8484" r="21281" t="11750"/>
          <a:stretch/>
        </p:blipFill>
        <p:spPr>
          <a:xfrm>
            <a:off x="8357450" y="19392464"/>
            <a:ext cx="3545925" cy="3870111"/>
          </a:xfrm>
          <a:prstGeom prst="rect">
            <a:avLst/>
          </a:prstGeom>
          <a:noFill/>
          <a:ln>
            <a:noFill/>
          </a:ln>
        </p:spPr>
      </p:pic>
      <p:pic>
        <p:nvPicPr>
          <p:cNvPr id="28" name="Google Shape;28;p1"/>
          <p:cNvPicPr preferRelativeResize="0"/>
          <p:nvPr/>
        </p:nvPicPr>
        <p:blipFill>
          <a:blip r:embed="rId5">
            <a:alphaModFix/>
          </a:blip>
          <a:stretch>
            <a:fillRect/>
          </a:stretch>
        </p:blipFill>
        <p:spPr>
          <a:xfrm>
            <a:off x="14154188" y="19204275"/>
            <a:ext cx="7991076" cy="5017802"/>
          </a:xfrm>
          <a:prstGeom prst="rect">
            <a:avLst/>
          </a:prstGeom>
          <a:noFill/>
          <a:ln>
            <a:noFill/>
          </a:ln>
        </p:spPr>
      </p:pic>
      <p:pic>
        <p:nvPicPr>
          <p:cNvPr id="29" name="Google Shape;29;p1"/>
          <p:cNvPicPr preferRelativeResize="0"/>
          <p:nvPr/>
        </p:nvPicPr>
        <p:blipFill rotWithShape="1">
          <a:blip r:embed="rId6">
            <a:alphaModFix/>
          </a:blip>
          <a:srcRect b="0" l="11481" r="14728" t="0"/>
          <a:stretch/>
        </p:blipFill>
        <p:spPr>
          <a:xfrm>
            <a:off x="23166826" y="13079280"/>
            <a:ext cx="4855525" cy="11848185"/>
          </a:xfrm>
          <a:prstGeom prst="rect">
            <a:avLst/>
          </a:prstGeom>
          <a:noFill/>
          <a:ln>
            <a:noFill/>
          </a:ln>
        </p:spPr>
      </p:pic>
      <p:sp>
        <p:nvSpPr>
          <p:cNvPr id="30" name="Google Shape;30;p1"/>
          <p:cNvSpPr txBox="1"/>
          <p:nvPr/>
        </p:nvSpPr>
        <p:spPr>
          <a:xfrm>
            <a:off x="36257175" y="12291825"/>
            <a:ext cx="7336200" cy="15546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2200">
                <a:solidFill>
                  <a:schemeClr val="dk1"/>
                </a:solidFill>
              </a:rPr>
              <a:t>Figure 10: Extensive </a:t>
            </a:r>
            <a:r>
              <a:rPr lang="en-US" sz="2200">
                <a:solidFill>
                  <a:schemeClr val="dk1"/>
                </a:solidFill>
              </a:rPr>
              <a:t>sediment</a:t>
            </a:r>
            <a:r>
              <a:rPr lang="en-US" sz="2200">
                <a:solidFill>
                  <a:schemeClr val="dk1"/>
                </a:solidFill>
              </a:rPr>
              <a:t> flow at the confluence of Big Creek (foreground) and Scott Creek mainstem (background) following the first major post-fire rain event (January 27, 2021). </a:t>
            </a:r>
            <a:endParaRPr sz="2000">
              <a:solidFill>
                <a:schemeClr val="dk1"/>
              </a:solidFill>
            </a:endParaRPr>
          </a:p>
        </p:txBody>
      </p:sp>
      <p:sp>
        <p:nvSpPr>
          <p:cNvPr id="31" name="Google Shape;31;p1"/>
          <p:cNvSpPr/>
          <p:nvPr/>
        </p:nvSpPr>
        <p:spPr>
          <a:xfrm>
            <a:off x="795550" y="24647413"/>
            <a:ext cx="12264600" cy="1180800"/>
          </a:xfrm>
          <a:prstGeom prst="roundRect">
            <a:avLst>
              <a:gd fmla="val 16667" name="adj"/>
            </a:avLst>
          </a:prstGeom>
          <a:solidFill>
            <a:srgbClr val="F0810F"/>
          </a:solidFill>
          <a:ln cap="flat" cmpd="sng" w="9525">
            <a:solidFill>
              <a:srgbClr val="000000"/>
            </a:solidFill>
            <a:prstDash val="solid"/>
            <a:miter lim="800000"/>
            <a:headEnd len="sm" w="sm" type="none"/>
            <a:tailEnd len="sm" w="sm" type="none"/>
          </a:ln>
        </p:spPr>
        <p:txBody>
          <a:bodyPr anchorCtr="0" anchor="ctr" bIns="48400" lIns="96825" spcFirstLastPara="1" rIns="96825" wrap="square" tIns="48400">
            <a:noAutofit/>
          </a:bodyPr>
          <a:lstStyle/>
          <a:p>
            <a:pPr indent="0" lvl="0" marL="0" marR="0" rtl="0" algn="ctr">
              <a:lnSpc>
                <a:spcPct val="100000"/>
              </a:lnSpc>
              <a:spcBef>
                <a:spcPts val="0"/>
              </a:spcBef>
              <a:spcAft>
                <a:spcPts val="0"/>
              </a:spcAft>
              <a:buClr>
                <a:srgbClr val="000000"/>
              </a:buClr>
              <a:buSzPts val="6300"/>
              <a:buFont typeface="Arial"/>
              <a:buNone/>
            </a:pPr>
            <a:r>
              <a:rPr b="1" lang="en-US" sz="4600">
                <a:solidFill>
                  <a:srgbClr val="FFFFFF"/>
                </a:solidFill>
              </a:rPr>
              <a:t>Results </a:t>
            </a:r>
            <a:endParaRPr b="1" i="0" sz="4600" u="none" cap="none" strike="noStrike">
              <a:solidFill>
                <a:srgbClr val="FFFFFF"/>
              </a:solidFill>
            </a:endParaRPr>
          </a:p>
        </p:txBody>
      </p:sp>
      <p:sp>
        <p:nvSpPr>
          <p:cNvPr id="32" name="Google Shape;32;p1"/>
          <p:cNvSpPr txBox="1"/>
          <p:nvPr/>
        </p:nvSpPr>
        <p:spPr>
          <a:xfrm>
            <a:off x="14078150" y="17707550"/>
            <a:ext cx="7991100" cy="1302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2200">
                <a:solidFill>
                  <a:schemeClr val="dk1"/>
                </a:solidFill>
              </a:rPr>
              <a:t>Figure 5: Severe wildfire damage in the riparian zone on Big Creek tributary </a:t>
            </a:r>
            <a:r>
              <a:rPr lang="en-US" sz="2200">
                <a:solidFill>
                  <a:schemeClr val="dk1"/>
                </a:solidFill>
              </a:rPr>
              <a:t>before (left photo; September 2017) &amp; after fire (right photo; November 2020)</a:t>
            </a:r>
            <a:r>
              <a:rPr lang="en-US" sz="2200">
                <a:solidFill>
                  <a:schemeClr val="dk1"/>
                </a:solidFill>
              </a:rPr>
              <a:t>, looking upstream. </a:t>
            </a:r>
            <a:endParaRPr sz="2200"/>
          </a:p>
        </p:txBody>
      </p:sp>
      <p:pic>
        <p:nvPicPr>
          <p:cNvPr id="33" name="Google Shape;33;p1"/>
          <p:cNvPicPr preferRelativeResize="0"/>
          <p:nvPr/>
        </p:nvPicPr>
        <p:blipFill>
          <a:blip r:embed="rId7">
            <a:alphaModFix/>
          </a:blip>
          <a:stretch>
            <a:fillRect/>
          </a:stretch>
        </p:blipFill>
        <p:spPr>
          <a:xfrm>
            <a:off x="40243200" y="1693425"/>
            <a:ext cx="2962200" cy="2962200"/>
          </a:xfrm>
          <a:prstGeom prst="rect">
            <a:avLst/>
          </a:prstGeom>
          <a:noFill/>
          <a:ln>
            <a:noFill/>
          </a:ln>
        </p:spPr>
      </p:pic>
      <p:pic>
        <p:nvPicPr>
          <p:cNvPr id="34" name="Google Shape;34;p1"/>
          <p:cNvPicPr preferRelativeResize="0"/>
          <p:nvPr/>
        </p:nvPicPr>
        <p:blipFill>
          <a:blip r:embed="rId8">
            <a:alphaModFix/>
          </a:blip>
          <a:stretch>
            <a:fillRect/>
          </a:stretch>
        </p:blipFill>
        <p:spPr>
          <a:xfrm>
            <a:off x="843975" y="25948475"/>
            <a:ext cx="12264602" cy="5251969"/>
          </a:xfrm>
          <a:prstGeom prst="rect">
            <a:avLst/>
          </a:prstGeom>
          <a:noFill/>
          <a:ln cap="flat" cmpd="sng" w="9525">
            <a:solidFill>
              <a:srgbClr val="000000"/>
            </a:solidFill>
            <a:prstDash val="solid"/>
            <a:miter lim="8000"/>
            <a:headEnd len="sm" w="sm" type="none"/>
            <a:tailEnd len="sm" w="sm" type="none"/>
          </a:ln>
        </p:spPr>
      </p:pic>
      <p:sp>
        <p:nvSpPr>
          <p:cNvPr id="35" name="Google Shape;35;p1"/>
          <p:cNvSpPr txBox="1"/>
          <p:nvPr/>
        </p:nvSpPr>
        <p:spPr>
          <a:xfrm>
            <a:off x="22773676" y="24417525"/>
            <a:ext cx="5737800" cy="1302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2200">
                <a:solidFill>
                  <a:schemeClr val="dk1"/>
                </a:solidFill>
              </a:rPr>
              <a:t>Figure 7: Wildfire effects on terrestrial and aquatic ecosystems (modified from Gresswell, 1999).</a:t>
            </a:r>
            <a:endParaRPr sz="2200"/>
          </a:p>
        </p:txBody>
      </p:sp>
      <p:sp>
        <p:nvSpPr>
          <p:cNvPr id="36" name="Google Shape;36;p1"/>
          <p:cNvSpPr txBox="1"/>
          <p:nvPr/>
        </p:nvSpPr>
        <p:spPr>
          <a:xfrm>
            <a:off x="437100" y="12971513"/>
            <a:ext cx="12802800" cy="6283500"/>
          </a:xfrm>
          <a:prstGeom prst="rect">
            <a:avLst/>
          </a:prstGeom>
          <a:noFill/>
          <a:ln>
            <a:noFill/>
          </a:ln>
        </p:spPr>
        <p:txBody>
          <a:bodyPr anchorCtr="0" anchor="t" bIns="91425" lIns="91425" spcFirstLastPara="1" rIns="91425" wrap="square" tIns="91425">
            <a:noAutofit/>
          </a:bodyPr>
          <a:lstStyle/>
          <a:p>
            <a:pPr indent="0" lvl="0" marL="457200" rtl="0" algn="just">
              <a:spcBef>
                <a:spcPts val="0"/>
              </a:spcBef>
              <a:spcAft>
                <a:spcPts val="0"/>
              </a:spcAft>
              <a:buNone/>
            </a:pPr>
            <a:r>
              <a:rPr lang="en-US" sz="2200">
                <a:solidFill>
                  <a:schemeClr val="dk1"/>
                </a:solidFill>
              </a:rPr>
              <a:t>Physical</a:t>
            </a:r>
            <a:r>
              <a:rPr lang="en-US" sz="2200">
                <a:solidFill>
                  <a:schemeClr val="dk1"/>
                </a:solidFill>
              </a:rPr>
              <a:t> and biological datasets were collected at previously established 100 m index reaches in the Scott Creek </a:t>
            </a:r>
            <a:r>
              <a:rPr lang="en-US" sz="2200">
                <a:solidFill>
                  <a:schemeClr val="dk1"/>
                </a:solidFill>
              </a:rPr>
              <a:t>watershed (Fig. 2; pink circles). </a:t>
            </a:r>
            <a:r>
              <a:rPr lang="en-US" sz="2200">
                <a:solidFill>
                  <a:schemeClr val="dk1"/>
                </a:solidFill>
              </a:rPr>
              <a:t> Five </a:t>
            </a:r>
            <a:r>
              <a:rPr lang="en-US" sz="2200">
                <a:solidFill>
                  <a:schemeClr val="dk1"/>
                </a:solidFill>
              </a:rPr>
              <a:t>additional reaches were established above and below tributary inputs specifically to monitor and characterize sediment change (Fig. 2; green circles). There were 32 total transect locations. </a:t>
            </a:r>
            <a:endParaRPr sz="2200">
              <a:solidFill>
                <a:schemeClr val="dk1"/>
              </a:solidFill>
            </a:endParaRPr>
          </a:p>
          <a:p>
            <a:pPr indent="0" lvl="0" marL="457200" rtl="0" algn="just">
              <a:spcBef>
                <a:spcPts val="0"/>
              </a:spcBef>
              <a:spcAft>
                <a:spcPts val="0"/>
              </a:spcAft>
              <a:buClr>
                <a:schemeClr val="dk1"/>
              </a:buClr>
              <a:buSzPts val="1100"/>
              <a:buFont typeface="Arial"/>
              <a:buNone/>
            </a:pPr>
            <a:r>
              <a:t/>
            </a:r>
            <a:endParaRPr sz="1000">
              <a:solidFill>
                <a:schemeClr val="dk1"/>
              </a:solidFill>
            </a:endParaRPr>
          </a:p>
          <a:p>
            <a:pPr indent="0" lvl="0" marL="914400" rtl="0" algn="just">
              <a:spcBef>
                <a:spcPts val="0"/>
              </a:spcBef>
              <a:spcAft>
                <a:spcPts val="0"/>
              </a:spcAft>
              <a:buNone/>
            </a:pPr>
            <a:r>
              <a:t/>
            </a:r>
            <a:endParaRPr sz="2200"/>
          </a:p>
          <a:p>
            <a:pPr indent="0" lvl="0" marL="0" rtl="0" algn="just">
              <a:spcBef>
                <a:spcPts val="0"/>
              </a:spcBef>
              <a:spcAft>
                <a:spcPts val="0"/>
              </a:spcAft>
              <a:buNone/>
            </a:pPr>
            <a:r>
              <a:t/>
            </a:r>
            <a:endParaRPr sz="2200"/>
          </a:p>
          <a:p>
            <a:pPr indent="0" lvl="0" marL="0" rtl="0" algn="just">
              <a:spcBef>
                <a:spcPts val="0"/>
              </a:spcBef>
              <a:spcAft>
                <a:spcPts val="0"/>
              </a:spcAft>
              <a:buNone/>
            </a:pPr>
            <a:r>
              <a:t/>
            </a:r>
            <a:endParaRPr sz="2200"/>
          </a:p>
        </p:txBody>
      </p:sp>
      <p:sp>
        <p:nvSpPr>
          <p:cNvPr id="37" name="Google Shape;37;p1"/>
          <p:cNvSpPr txBox="1"/>
          <p:nvPr/>
        </p:nvSpPr>
        <p:spPr>
          <a:xfrm>
            <a:off x="29725000" y="12357238"/>
            <a:ext cx="6600300" cy="1302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2200">
                <a:solidFill>
                  <a:srgbClr val="202124"/>
                </a:solidFill>
                <a:highlight>
                  <a:srgbClr val="FFFFFF"/>
                </a:highlight>
              </a:rPr>
              <a:t>Figure 9: Time series of precipitation, stage height, turbidity, and pH. Water quality parameters were collected on lower mainstem Scott Creek.</a:t>
            </a:r>
            <a:endParaRPr sz="2200"/>
          </a:p>
        </p:txBody>
      </p:sp>
      <p:sp>
        <p:nvSpPr>
          <p:cNvPr id="38" name="Google Shape;38;p1"/>
          <p:cNvSpPr txBox="1"/>
          <p:nvPr/>
        </p:nvSpPr>
        <p:spPr>
          <a:xfrm>
            <a:off x="29821950" y="27919750"/>
            <a:ext cx="13086600" cy="1877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100"/>
              <a:buFont typeface="Arial"/>
              <a:buNone/>
            </a:pPr>
            <a:r>
              <a:rPr b="1" lang="en-US" sz="2200">
                <a:solidFill>
                  <a:srgbClr val="222222"/>
                </a:solidFill>
                <a:highlight>
                  <a:srgbClr val="FFFFFF"/>
                </a:highlight>
              </a:rPr>
              <a:t>Acknowledgements:</a:t>
            </a:r>
            <a:endParaRPr b="1" sz="2200">
              <a:solidFill>
                <a:srgbClr val="222222"/>
              </a:solidFill>
              <a:highlight>
                <a:srgbClr val="FFFFFF"/>
              </a:highlight>
            </a:endParaRPr>
          </a:p>
          <a:p>
            <a:pPr indent="0" lvl="0" marL="0" rtl="0" algn="just">
              <a:spcBef>
                <a:spcPts val="0"/>
              </a:spcBef>
              <a:spcAft>
                <a:spcPts val="0"/>
              </a:spcAft>
              <a:buClr>
                <a:schemeClr val="dk1"/>
              </a:buClr>
              <a:buSzPts val="1100"/>
              <a:buFont typeface="Arial"/>
              <a:buNone/>
            </a:pPr>
            <a:r>
              <a:rPr lang="en-US" sz="2200">
                <a:solidFill>
                  <a:srgbClr val="222222"/>
                </a:solidFill>
                <a:highlight>
                  <a:srgbClr val="FFFFFF"/>
                </a:highlight>
              </a:rPr>
              <a:t>We thank the Scott Creek Team: Alex Hay, Josh Meko, and Jeff Perez for field support. We are grateful to California Polytechnic State University’s Swanton Pacific Ranch and Big Creek Timber Company for providing land access, logistical support, and a secure place to conduct our research. Additional thanks to Katie Kobayashi for the pre-fire field photos. </a:t>
            </a:r>
            <a:endParaRPr sz="2200">
              <a:solidFill>
                <a:srgbClr val="222222"/>
              </a:solidFill>
              <a:highlight>
                <a:srgbClr val="FFFFFF"/>
              </a:highlight>
            </a:endParaRPr>
          </a:p>
        </p:txBody>
      </p:sp>
      <p:pic>
        <p:nvPicPr>
          <p:cNvPr id="39" name="Google Shape;39;p1"/>
          <p:cNvPicPr preferRelativeResize="0"/>
          <p:nvPr/>
        </p:nvPicPr>
        <p:blipFill rotWithShape="1">
          <a:blip r:embed="rId9">
            <a:alphaModFix/>
          </a:blip>
          <a:srcRect b="21309" l="0" r="0" t="0"/>
          <a:stretch/>
        </p:blipFill>
        <p:spPr>
          <a:xfrm>
            <a:off x="14101225" y="26342813"/>
            <a:ext cx="14361426" cy="4845026"/>
          </a:xfrm>
          <a:prstGeom prst="rect">
            <a:avLst/>
          </a:prstGeom>
          <a:noFill/>
          <a:ln>
            <a:noFill/>
          </a:ln>
        </p:spPr>
      </p:pic>
      <p:sp>
        <p:nvSpPr>
          <p:cNvPr id="40" name="Google Shape;40;p1"/>
          <p:cNvSpPr txBox="1"/>
          <p:nvPr/>
        </p:nvSpPr>
        <p:spPr>
          <a:xfrm>
            <a:off x="8284650" y="23309475"/>
            <a:ext cx="4775400" cy="1302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2200">
                <a:solidFill>
                  <a:schemeClr val="dk1"/>
                </a:solidFill>
              </a:rPr>
              <a:t>Figure 3: Sampling frame (0.5 m</a:t>
            </a:r>
            <a:r>
              <a:rPr baseline="30000" lang="en-US" sz="2200">
                <a:solidFill>
                  <a:schemeClr val="dk1"/>
                </a:solidFill>
              </a:rPr>
              <a:t>2</a:t>
            </a:r>
            <a:r>
              <a:rPr lang="en-US" sz="2200">
                <a:solidFill>
                  <a:schemeClr val="dk1"/>
                </a:solidFill>
              </a:rPr>
              <a:t>) and gravelometer used during pebble count data collection.</a:t>
            </a:r>
            <a:endParaRPr sz="2200"/>
          </a:p>
        </p:txBody>
      </p:sp>
      <p:pic>
        <p:nvPicPr>
          <p:cNvPr id="41" name="Google Shape;41;p1"/>
          <p:cNvPicPr preferRelativeResize="0"/>
          <p:nvPr/>
        </p:nvPicPr>
        <p:blipFill>
          <a:blip r:embed="rId10">
            <a:alphaModFix/>
          </a:blip>
          <a:stretch>
            <a:fillRect/>
          </a:stretch>
        </p:blipFill>
        <p:spPr>
          <a:xfrm>
            <a:off x="37295250" y="1820058"/>
            <a:ext cx="2835551" cy="2835581"/>
          </a:xfrm>
          <a:prstGeom prst="rect">
            <a:avLst/>
          </a:prstGeom>
          <a:noFill/>
          <a:ln>
            <a:noFill/>
          </a:ln>
        </p:spPr>
      </p:pic>
      <p:pic>
        <p:nvPicPr>
          <p:cNvPr id="42" name="Google Shape;42;p1"/>
          <p:cNvPicPr preferRelativeResize="0"/>
          <p:nvPr/>
        </p:nvPicPr>
        <p:blipFill>
          <a:blip r:embed="rId11">
            <a:alphaModFix/>
          </a:blip>
          <a:stretch>
            <a:fillRect/>
          </a:stretch>
        </p:blipFill>
        <p:spPr>
          <a:xfrm>
            <a:off x="843975" y="2721139"/>
            <a:ext cx="2962200" cy="2036262"/>
          </a:xfrm>
          <a:prstGeom prst="rect">
            <a:avLst/>
          </a:prstGeom>
          <a:noFill/>
          <a:ln>
            <a:noFill/>
          </a:ln>
        </p:spPr>
      </p:pic>
      <p:pic>
        <p:nvPicPr>
          <p:cNvPr id="43" name="Google Shape;43;p1"/>
          <p:cNvPicPr preferRelativeResize="0"/>
          <p:nvPr/>
        </p:nvPicPr>
        <p:blipFill>
          <a:blip r:embed="rId12">
            <a:alphaModFix/>
          </a:blip>
          <a:stretch>
            <a:fillRect/>
          </a:stretch>
        </p:blipFill>
        <p:spPr>
          <a:xfrm>
            <a:off x="2765156" y="771950"/>
            <a:ext cx="1635518" cy="2036250"/>
          </a:xfrm>
          <a:prstGeom prst="rect">
            <a:avLst/>
          </a:prstGeom>
          <a:noFill/>
          <a:ln>
            <a:noFill/>
          </a:ln>
        </p:spPr>
      </p:pic>
      <p:pic>
        <p:nvPicPr>
          <p:cNvPr id="44" name="Google Shape;44;p1"/>
          <p:cNvPicPr preferRelativeResize="0"/>
          <p:nvPr/>
        </p:nvPicPr>
        <p:blipFill>
          <a:blip r:embed="rId13">
            <a:alphaModFix/>
          </a:blip>
          <a:stretch>
            <a:fillRect/>
          </a:stretch>
        </p:blipFill>
        <p:spPr>
          <a:xfrm>
            <a:off x="4153973" y="2568750"/>
            <a:ext cx="1776724" cy="1723800"/>
          </a:xfrm>
          <a:prstGeom prst="rect">
            <a:avLst/>
          </a:prstGeom>
          <a:noFill/>
          <a:ln>
            <a:noFill/>
          </a:ln>
        </p:spPr>
      </p:pic>
      <p:sp>
        <p:nvSpPr>
          <p:cNvPr id="45" name="Google Shape;45;p1"/>
          <p:cNvSpPr txBox="1"/>
          <p:nvPr/>
        </p:nvSpPr>
        <p:spPr>
          <a:xfrm>
            <a:off x="877299" y="31241850"/>
            <a:ext cx="12101100" cy="169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2200">
                <a:solidFill>
                  <a:schemeClr val="dk1"/>
                </a:solidFill>
              </a:rPr>
              <a:t>Figure 4: Box-and-whisker plot showing percent surface fine-sediment (&lt;6mm) increase after the first major post-fire rain event, measured from February 24, 2021–March 4, 2021. Horizontal lines in boxes are medians, box-ends are quartiles, whiskers are 5% and 95% confidence intervals. </a:t>
            </a:r>
            <a:r>
              <a:rPr lang="en-US" sz="2200">
                <a:solidFill>
                  <a:schemeClr val="dk1"/>
                </a:solidFill>
              </a:rPr>
              <a:t>Before data measured from October 21, 2020–November 23, 2020.</a:t>
            </a:r>
            <a:endParaRPr sz="2200"/>
          </a:p>
        </p:txBody>
      </p:sp>
      <p:sp>
        <p:nvSpPr>
          <p:cNvPr id="46" name="Google Shape;46;p1"/>
          <p:cNvSpPr txBox="1"/>
          <p:nvPr/>
        </p:nvSpPr>
        <p:spPr>
          <a:xfrm>
            <a:off x="13867850" y="31284475"/>
            <a:ext cx="14776200" cy="1302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2200">
                <a:solidFill>
                  <a:schemeClr val="dk1"/>
                </a:solidFill>
              </a:rPr>
              <a:t>Figure 8: Bar graph showing general decline in total salmonid abundance (+ 95% CI). Data were derived from three-pass </a:t>
            </a:r>
            <a:r>
              <a:rPr lang="en-US" sz="2200">
                <a:solidFill>
                  <a:schemeClr val="dk1"/>
                </a:solidFill>
              </a:rPr>
              <a:t>depletion electrofishing </a:t>
            </a:r>
            <a:r>
              <a:rPr lang="en-US" sz="2200">
                <a:solidFill>
                  <a:schemeClr val="dk1"/>
                </a:solidFill>
              </a:rPr>
              <a:t>in three reaches (Upper mainstem, Big Creek, and Lower mainstem) during autumn. 2018 and 2019 data represent pre-fire conditions, whereas 2020 represents post-fire and pre-rainfall. </a:t>
            </a:r>
            <a:endParaRPr sz="2200">
              <a:highlight>
                <a:srgbClr val="FFD966"/>
              </a:highlight>
            </a:endParaRPr>
          </a:p>
        </p:txBody>
      </p:sp>
      <p:sp>
        <p:nvSpPr>
          <p:cNvPr id="47" name="Google Shape;47;p1"/>
          <p:cNvSpPr/>
          <p:nvPr/>
        </p:nvSpPr>
        <p:spPr>
          <a:xfrm>
            <a:off x="29565350" y="14252575"/>
            <a:ext cx="13951800" cy="1180800"/>
          </a:xfrm>
          <a:prstGeom prst="roundRect">
            <a:avLst>
              <a:gd fmla="val 16667" name="adj"/>
            </a:avLst>
          </a:prstGeom>
          <a:solidFill>
            <a:srgbClr val="F0810F"/>
          </a:solidFill>
          <a:ln cap="flat" cmpd="sng" w="9525">
            <a:solidFill>
              <a:srgbClr val="000000"/>
            </a:solidFill>
            <a:prstDash val="solid"/>
            <a:miter lim="800000"/>
            <a:headEnd len="sm" w="sm" type="none"/>
            <a:tailEnd len="sm" w="sm" type="none"/>
          </a:ln>
        </p:spPr>
        <p:txBody>
          <a:bodyPr anchorCtr="0" anchor="ctr" bIns="48400" lIns="96825" spcFirstLastPara="1" rIns="96825" wrap="square" tIns="48400">
            <a:noAutofit/>
          </a:bodyPr>
          <a:lstStyle/>
          <a:p>
            <a:pPr indent="0" lvl="0" marL="0" marR="0" rtl="0" algn="ctr">
              <a:lnSpc>
                <a:spcPct val="100000"/>
              </a:lnSpc>
              <a:spcBef>
                <a:spcPts val="0"/>
              </a:spcBef>
              <a:spcAft>
                <a:spcPts val="0"/>
              </a:spcAft>
              <a:buClr>
                <a:srgbClr val="000000"/>
              </a:buClr>
              <a:buSzPts val="6300"/>
              <a:buFont typeface="Arial"/>
              <a:buNone/>
            </a:pPr>
            <a:r>
              <a:rPr b="1" lang="en-US" sz="4600">
                <a:solidFill>
                  <a:srgbClr val="FFFFFF"/>
                </a:solidFill>
              </a:rPr>
              <a:t>Current Outcomes and Future Direction</a:t>
            </a:r>
            <a:endParaRPr b="1" i="0" sz="4600" u="none" cap="none" strike="noStrike">
              <a:solidFill>
                <a:srgbClr val="FFFFFF"/>
              </a:solidFill>
            </a:endParaRPr>
          </a:p>
        </p:txBody>
      </p:sp>
      <p:sp>
        <p:nvSpPr>
          <p:cNvPr id="48" name="Google Shape;48;p1"/>
          <p:cNvSpPr/>
          <p:nvPr/>
        </p:nvSpPr>
        <p:spPr>
          <a:xfrm>
            <a:off x="13887575" y="26207500"/>
            <a:ext cx="14776200" cy="49716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
          <p:cNvSpPr txBox="1"/>
          <p:nvPr/>
        </p:nvSpPr>
        <p:spPr>
          <a:xfrm>
            <a:off x="29630750" y="15577050"/>
            <a:ext cx="13951800" cy="12843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US" sz="3000">
                <a:solidFill>
                  <a:schemeClr val="dk1"/>
                </a:solidFill>
              </a:rPr>
              <a:t>Extensive watershed-wide increase in fine </a:t>
            </a:r>
            <a:r>
              <a:rPr b="1" lang="en-US" sz="3000">
                <a:solidFill>
                  <a:schemeClr val="dk1"/>
                </a:solidFill>
              </a:rPr>
              <a:t>sediment</a:t>
            </a:r>
            <a:r>
              <a:rPr b="1" lang="en-US" sz="3000">
                <a:solidFill>
                  <a:schemeClr val="dk1"/>
                </a:solidFill>
              </a:rPr>
              <a:t> (&lt;6mm) distribution</a:t>
            </a:r>
            <a:endParaRPr b="1" sz="3000">
              <a:solidFill>
                <a:schemeClr val="dk1"/>
              </a:solidFill>
            </a:endParaRPr>
          </a:p>
          <a:p>
            <a:pPr indent="0" lvl="0" marL="0" rtl="0" algn="ctr">
              <a:lnSpc>
                <a:spcPct val="115000"/>
              </a:lnSpc>
              <a:spcBef>
                <a:spcPts val="0"/>
              </a:spcBef>
              <a:spcAft>
                <a:spcPts val="0"/>
              </a:spcAft>
              <a:buNone/>
            </a:pPr>
            <a:r>
              <a:t/>
            </a:r>
            <a:endParaRPr b="1"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Even the smallest rain events are mobilizing fine sediment</a:t>
            </a:r>
            <a:endParaRPr sz="23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Overall % surface fines (&lt;6mm) increased across all sampling locations (Fig. 4)</a:t>
            </a:r>
            <a:endParaRPr sz="23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Sediment deposition (Fig. 6) → habitat degradation</a:t>
            </a:r>
            <a:r>
              <a:rPr baseline="30000" lang="en-US" sz="2300">
                <a:solidFill>
                  <a:schemeClr val="dk1"/>
                </a:solidFill>
              </a:rPr>
              <a:t>1</a:t>
            </a:r>
            <a:r>
              <a:rPr lang="en-US" sz="2300">
                <a:solidFill>
                  <a:schemeClr val="dk1"/>
                </a:solidFill>
              </a:rPr>
              <a:t> → fills in pools, fills in cobbles</a:t>
            </a:r>
            <a:endParaRPr sz="23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Sediment suspension (Figs. 9  &amp; 10) → blocks fish gills, decreases oxygen for fish redds</a:t>
            </a:r>
            <a:r>
              <a:rPr baseline="30000" lang="en-US" sz="2300">
                <a:solidFill>
                  <a:schemeClr val="dk1"/>
                </a:solidFill>
              </a:rPr>
              <a:t>4</a:t>
            </a:r>
            <a:r>
              <a:rPr lang="en-US" sz="2300">
                <a:solidFill>
                  <a:schemeClr val="dk1"/>
                </a:solidFill>
              </a:rPr>
              <a:t>, increases invertebrate drift</a:t>
            </a:r>
            <a:r>
              <a:rPr baseline="30000" lang="en-US" sz="2300">
                <a:solidFill>
                  <a:schemeClr val="dk1"/>
                </a:solidFill>
              </a:rPr>
              <a:t>5</a:t>
            </a:r>
            <a:endParaRPr baseline="30000" sz="2300">
              <a:solidFill>
                <a:schemeClr val="dk1"/>
              </a:solidFill>
            </a:endParaRPr>
          </a:p>
          <a:p>
            <a:pPr indent="0" lvl="0" marL="0" rtl="0" algn="l">
              <a:lnSpc>
                <a:spcPct val="115000"/>
              </a:lnSpc>
              <a:spcBef>
                <a:spcPts val="0"/>
              </a:spcBef>
              <a:spcAft>
                <a:spcPts val="0"/>
              </a:spcAft>
              <a:buNone/>
            </a:pPr>
            <a:r>
              <a:t/>
            </a:r>
            <a:endParaRPr baseline="30000" sz="1000">
              <a:solidFill>
                <a:schemeClr val="dk1"/>
              </a:solidFill>
            </a:endParaRPr>
          </a:p>
          <a:p>
            <a:pPr indent="0" lvl="0" marL="0" rtl="0" algn="ctr">
              <a:lnSpc>
                <a:spcPct val="115000"/>
              </a:lnSpc>
              <a:spcBef>
                <a:spcPts val="0"/>
              </a:spcBef>
              <a:spcAft>
                <a:spcPts val="0"/>
              </a:spcAft>
              <a:buNone/>
            </a:pPr>
            <a:r>
              <a:rPr b="1" lang="en-US" sz="3000">
                <a:solidFill>
                  <a:schemeClr val="dk1"/>
                </a:solidFill>
              </a:rPr>
              <a:t>General decline in salmonid abundance following the fire</a:t>
            </a:r>
            <a:endParaRPr b="1" sz="3000">
              <a:solidFill>
                <a:schemeClr val="dk1"/>
              </a:solidFill>
            </a:endParaRPr>
          </a:p>
          <a:p>
            <a:pPr indent="0" lvl="0" marL="0" rtl="0" algn="ctr">
              <a:lnSpc>
                <a:spcPct val="115000"/>
              </a:lnSpc>
              <a:spcBef>
                <a:spcPts val="0"/>
              </a:spcBef>
              <a:spcAft>
                <a:spcPts val="0"/>
              </a:spcAft>
              <a:buNone/>
            </a:pPr>
            <a:r>
              <a:t/>
            </a:r>
            <a:endParaRPr b="1"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Salmonid abundance declined following the fire but before any rain event (Fig. 8)</a:t>
            </a:r>
            <a:endParaRPr sz="23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Smoke and ash fallout have immediate effects on stream water quality. Concentrations of ammonium, nitrate, and phosphate can increase immediately following ash input</a:t>
            </a:r>
            <a:r>
              <a:rPr baseline="30000" lang="en-US" sz="2300">
                <a:solidFill>
                  <a:schemeClr val="dk1"/>
                </a:solidFill>
              </a:rPr>
              <a:t>2</a:t>
            </a:r>
            <a:endParaRPr sz="23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The Scott Creek system may have experienced increased exposure to these nutrients for at least over one month while the fire burned</a:t>
            </a:r>
            <a:endParaRPr sz="23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Prolonged exposure to these nutrients can lead to food web disturbances and fish toxicity</a:t>
            </a:r>
            <a:r>
              <a:rPr baseline="30000" lang="en-US" sz="2300">
                <a:solidFill>
                  <a:schemeClr val="dk1"/>
                </a:solidFill>
              </a:rPr>
              <a:t>3</a:t>
            </a:r>
            <a:endParaRPr sz="23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More data is needed to understand the impacts of ash input on riverine organisms </a:t>
            </a:r>
            <a:endParaRPr sz="2300">
              <a:solidFill>
                <a:schemeClr val="dk1"/>
              </a:solidFill>
            </a:endParaRPr>
          </a:p>
          <a:p>
            <a:pPr indent="0" lvl="0" marL="0" rtl="0" algn="l">
              <a:lnSpc>
                <a:spcPct val="115000"/>
              </a:lnSpc>
              <a:spcBef>
                <a:spcPts val="0"/>
              </a:spcBef>
              <a:spcAft>
                <a:spcPts val="0"/>
              </a:spcAft>
              <a:buNone/>
            </a:pPr>
            <a:r>
              <a:t/>
            </a:r>
            <a:endParaRPr sz="1500">
              <a:solidFill>
                <a:schemeClr val="dk1"/>
              </a:solidFill>
            </a:endParaRPr>
          </a:p>
          <a:p>
            <a:pPr indent="0" lvl="0" marL="0" rtl="0" algn="ctr">
              <a:lnSpc>
                <a:spcPct val="115000"/>
              </a:lnSpc>
              <a:spcBef>
                <a:spcPts val="0"/>
              </a:spcBef>
              <a:spcAft>
                <a:spcPts val="0"/>
              </a:spcAft>
              <a:buNone/>
            </a:pPr>
            <a:r>
              <a:rPr b="1" lang="en-US" sz="3000">
                <a:solidFill>
                  <a:schemeClr val="dk1"/>
                </a:solidFill>
              </a:rPr>
              <a:t>Next steps</a:t>
            </a:r>
            <a:endParaRPr b="1" sz="3000">
              <a:solidFill>
                <a:schemeClr val="dk1"/>
              </a:solidFill>
            </a:endParaRPr>
          </a:p>
          <a:p>
            <a:pPr indent="0" lvl="0" marL="0" rtl="0" algn="ctr">
              <a:lnSpc>
                <a:spcPct val="115000"/>
              </a:lnSpc>
              <a:spcBef>
                <a:spcPts val="0"/>
              </a:spcBef>
              <a:spcAft>
                <a:spcPts val="0"/>
              </a:spcAft>
              <a:buNone/>
            </a:pPr>
            <a:r>
              <a:t/>
            </a:r>
            <a:endParaRPr b="1" sz="1500">
              <a:solidFill>
                <a:schemeClr val="dk1"/>
              </a:solidFill>
            </a:endParaRPr>
          </a:p>
          <a:p>
            <a:pPr indent="0" lvl="0" marL="0" rtl="0" algn="l">
              <a:lnSpc>
                <a:spcPct val="115000"/>
              </a:lnSpc>
              <a:spcBef>
                <a:spcPts val="0"/>
              </a:spcBef>
              <a:spcAft>
                <a:spcPts val="0"/>
              </a:spcAft>
              <a:buNone/>
            </a:pPr>
            <a:r>
              <a:rPr lang="en-US" sz="3000">
                <a:solidFill>
                  <a:schemeClr val="dk1"/>
                </a:solidFill>
              </a:rPr>
              <a:t>Comprehensive physical and biological sampling will continue in Summer 2021 and </a:t>
            </a:r>
            <a:r>
              <a:rPr lang="en-US" sz="3000">
                <a:solidFill>
                  <a:schemeClr val="dk1"/>
                </a:solidFill>
              </a:rPr>
              <a:t>beyond</a:t>
            </a:r>
            <a:endParaRPr sz="1000">
              <a:solidFill>
                <a:schemeClr val="dk1"/>
              </a:solidFill>
            </a:endParaRPr>
          </a:p>
          <a:p>
            <a:pPr indent="0" lvl="0" marL="457200" rtl="0" algn="l">
              <a:lnSpc>
                <a:spcPct val="115000"/>
              </a:lnSpc>
              <a:spcBef>
                <a:spcPts val="0"/>
              </a:spcBef>
              <a:spcAft>
                <a:spcPts val="0"/>
              </a:spcAft>
              <a:buNone/>
            </a:pPr>
            <a:r>
              <a:t/>
            </a:r>
            <a:endParaRPr sz="18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P</a:t>
            </a:r>
            <a:r>
              <a:rPr lang="en-US" sz="2300">
                <a:solidFill>
                  <a:schemeClr val="dk1"/>
                </a:solidFill>
              </a:rPr>
              <a:t>ebble counts</a:t>
            </a:r>
            <a:endParaRPr sz="2300">
              <a:solidFill>
                <a:schemeClr val="dk1"/>
              </a:solidFill>
            </a:endParaRPr>
          </a:p>
          <a:p>
            <a:pPr indent="0" lvl="0" marL="457200" rtl="0" algn="l">
              <a:lnSpc>
                <a:spcPct val="115000"/>
              </a:lnSpc>
              <a:spcBef>
                <a:spcPts val="0"/>
              </a:spcBef>
              <a:spcAft>
                <a:spcPts val="0"/>
              </a:spcAft>
              <a:buNone/>
            </a:pPr>
            <a:r>
              <a:t/>
            </a:r>
            <a:endParaRPr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Electrofishing</a:t>
            </a:r>
            <a:endParaRPr sz="2300">
              <a:solidFill>
                <a:schemeClr val="dk1"/>
              </a:solidFill>
            </a:endParaRPr>
          </a:p>
          <a:p>
            <a:pPr indent="0" lvl="0" marL="457200" rtl="0" algn="l">
              <a:lnSpc>
                <a:spcPct val="115000"/>
              </a:lnSpc>
              <a:spcBef>
                <a:spcPts val="0"/>
              </a:spcBef>
              <a:spcAft>
                <a:spcPts val="0"/>
              </a:spcAft>
              <a:buNone/>
            </a:pPr>
            <a:r>
              <a:t/>
            </a:r>
            <a:endParaRPr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Food web sampling studies</a:t>
            </a:r>
            <a:endParaRPr sz="2300">
              <a:solidFill>
                <a:schemeClr val="dk1"/>
              </a:solidFill>
            </a:endParaRPr>
          </a:p>
          <a:p>
            <a:pPr indent="0" lvl="0" marL="457200" rtl="0" algn="l">
              <a:lnSpc>
                <a:spcPct val="115000"/>
              </a:lnSpc>
              <a:spcBef>
                <a:spcPts val="0"/>
              </a:spcBef>
              <a:spcAft>
                <a:spcPts val="0"/>
              </a:spcAft>
              <a:buNone/>
            </a:pPr>
            <a:r>
              <a:t/>
            </a:r>
            <a:endParaRPr sz="1000">
              <a:solidFill>
                <a:schemeClr val="dk1"/>
              </a:solidFill>
            </a:endParaRPr>
          </a:p>
          <a:p>
            <a:pPr indent="0" lvl="0" marL="457200" rtl="0" algn="l">
              <a:lnSpc>
                <a:spcPct val="115000"/>
              </a:lnSpc>
              <a:spcBef>
                <a:spcPts val="0"/>
              </a:spcBef>
              <a:spcAft>
                <a:spcPts val="0"/>
              </a:spcAft>
              <a:buNone/>
            </a:pPr>
            <a:r>
              <a:t/>
            </a:r>
            <a:endParaRPr sz="2300">
              <a:solidFill>
                <a:schemeClr val="dk1"/>
              </a:solidFill>
            </a:endParaRPr>
          </a:p>
          <a:p>
            <a:pPr indent="0" lvl="0" marL="0" rtl="0" algn="ctr">
              <a:lnSpc>
                <a:spcPct val="115000"/>
              </a:lnSpc>
              <a:spcBef>
                <a:spcPts val="0"/>
              </a:spcBef>
              <a:spcAft>
                <a:spcPts val="0"/>
              </a:spcAft>
              <a:buNone/>
            </a:pPr>
            <a:r>
              <a:t/>
            </a:r>
            <a:endParaRPr b="1" sz="2200">
              <a:solidFill>
                <a:schemeClr val="dk1"/>
              </a:solidFill>
            </a:endParaRPr>
          </a:p>
        </p:txBody>
      </p:sp>
      <p:pic>
        <p:nvPicPr>
          <p:cNvPr id="50" name="Google Shape;50;p1"/>
          <p:cNvPicPr preferRelativeResize="0"/>
          <p:nvPr/>
        </p:nvPicPr>
        <p:blipFill>
          <a:blip r:embed="rId14">
            <a:alphaModFix/>
          </a:blip>
          <a:stretch>
            <a:fillRect/>
          </a:stretch>
        </p:blipFill>
        <p:spPr>
          <a:xfrm>
            <a:off x="15685275" y="4778725"/>
            <a:ext cx="10701678" cy="7063350"/>
          </a:xfrm>
          <a:prstGeom prst="rect">
            <a:avLst/>
          </a:prstGeom>
          <a:noFill/>
          <a:ln>
            <a:noFill/>
          </a:ln>
        </p:spPr>
      </p:pic>
      <p:pic>
        <p:nvPicPr>
          <p:cNvPr id="51" name="Google Shape;51;p1"/>
          <p:cNvPicPr preferRelativeResize="0"/>
          <p:nvPr/>
        </p:nvPicPr>
        <p:blipFill>
          <a:blip r:embed="rId15">
            <a:alphaModFix/>
          </a:blip>
          <a:stretch>
            <a:fillRect/>
          </a:stretch>
        </p:blipFill>
        <p:spPr>
          <a:xfrm>
            <a:off x="741904" y="14686075"/>
            <a:ext cx="6859996" cy="8877599"/>
          </a:xfrm>
          <a:prstGeom prst="rect">
            <a:avLst/>
          </a:prstGeom>
          <a:noFill/>
          <a:ln>
            <a:noFill/>
          </a:ln>
        </p:spPr>
      </p:pic>
      <p:pic>
        <p:nvPicPr>
          <p:cNvPr id="52" name="Google Shape;52;p1"/>
          <p:cNvPicPr preferRelativeResize="0"/>
          <p:nvPr/>
        </p:nvPicPr>
        <p:blipFill>
          <a:blip r:embed="rId16">
            <a:alphaModFix/>
          </a:blip>
          <a:stretch>
            <a:fillRect/>
          </a:stretch>
        </p:blipFill>
        <p:spPr>
          <a:xfrm>
            <a:off x="14154200" y="12884142"/>
            <a:ext cx="7991075" cy="4751984"/>
          </a:xfrm>
          <a:prstGeom prst="rect">
            <a:avLst/>
          </a:prstGeom>
          <a:noFill/>
          <a:ln>
            <a:noFill/>
          </a:ln>
        </p:spPr>
      </p:pic>
      <p:sp>
        <p:nvSpPr>
          <p:cNvPr id="53" name="Google Shape;53;p1"/>
          <p:cNvSpPr txBox="1"/>
          <p:nvPr/>
        </p:nvSpPr>
        <p:spPr>
          <a:xfrm>
            <a:off x="21323438" y="17140525"/>
            <a:ext cx="127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FFFFFF"/>
                </a:solidFill>
              </a:rPr>
              <a:t>R. Bond</a:t>
            </a:r>
            <a:endParaRPr>
              <a:solidFill>
                <a:srgbClr val="FFFFFF"/>
              </a:solidFill>
            </a:endParaRPr>
          </a:p>
        </p:txBody>
      </p:sp>
      <p:sp>
        <p:nvSpPr>
          <p:cNvPr id="54" name="Google Shape;54;p1"/>
          <p:cNvSpPr txBox="1"/>
          <p:nvPr/>
        </p:nvSpPr>
        <p:spPr>
          <a:xfrm>
            <a:off x="14227825" y="17140525"/>
            <a:ext cx="151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FFFFFF"/>
                </a:solidFill>
              </a:rPr>
              <a:t>K. Kobayashi</a:t>
            </a:r>
            <a:endParaRPr>
              <a:solidFill>
                <a:srgbClr val="FFFFFF"/>
              </a:solidFill>
            </a:endParaRPr>
          </a:p>
        </p:txBody>
      </p:sp>
      <p:sp>
        <p:nvSpPr>
          <p:cNvPr id="55" name="Google Shape;55;p1"/>
          <p:cNvSpPr/>
          <p:nvPr/>
        </p:nvSpPr>
        <p:spPr>
          <a:xfrm>
            <a:off x="22767525" y="13079263"/>
            <a:ext cx="5654100" cy="112110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 name="Google Shape;56;p1"/>
          <p:cNvPicPr preferRelativeResize="0"/>
          <p:nvPr/>
        </p:nvPicPr>
        <p:blipFill>
          <a:blip r:embed="rId17">
            <a:alphaModFix/>
          </a:blip>
          <a:stretch>
            <a:fillRect/>
          </a:stretch>
        </p:blipFill>
        <p:spPr>
          <a:xfrm>
            <a:off x="29457025" y="5063750"/>
            <a:ext cx="6052811" cy="7063352"/>
          </a:xfrm>
          <a:prstGeom prst="rect">
            <a:avLst/>
          </a:prstGeom>
          <a:noFill/>
          <a:ln>
            <a:noFill/>
          </a:ln>
        </p:spPr>
      </p:pic>
      <p:sp>
        <p:nvSpPr>
          <p:cNvPr id="57" name="Google Shape;57;p1"/>
          <p:cNvSpPr txBox="1"/>
          <p:nvPr/>
        </p:nvSpPr>
        <p:spPr>
          <a:xfrm>
            <a:off x="950650" y="23338775"/>
            <a:ext cx="6137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200"/>
              <a:t>Figure 2: </a:t>
            </a:r>
            <a:r>
              <a:rPr lang="en-US" sz="2200"/>
              <a:t>Scott</a:t>
            </a:r>
            <a:r>
              <a:rPr lang="en-US" sz="2200"/>
              <a:t> Creek watershed sampling sites. </a:t>
            </a:r>
            <a:endParaRPr sz="2200"/>
          </a:p>
        </p:txBody>
      </p:sp>
      <p:pic>
        <p:nvPicPr>
          <p:cNvPr id="58" name="Google Shape;58;p1"/>
          <p:cNvPicPr preferRelativeResize="0"/>
          <p:nvPr/>
        </p:nvPicPr>
        <p:blipFill rotWithShape="1">
          <a:blip r:embed="rId18">
            <a:alphaModFix/>
          </a:blip>
          <a:srcRect b="0" l="0" r="45459" t="0"/>
          <a:stretch/>
        </p:blipFill>
        <p:spPr>
          <a:xfrm>
            <a:off x="27218615" y="27404550"/>
            <a:ext cx="1232009" cy="594171"/>
          </a:xfrm>
          <a:prstGeom prst="rect">
            <a:avLst/>
          </a:prstGeom>
          <a:noFill/>
          <a:ln>
            <a:noFill/>
          </a:ln>
        </p:spPr>
      </p:pic>
      <p:pic>
        <p:nvPicPr>
          <p:cNvPr id="59" name="Google Shape;59;p1"/>
          <p:cNvPicPr preferRelativeResize="0"/>
          <p:nvPr/>
        </p:nvPicPr>
        <p:blipFill>
          <a:blip r:embed="rId19">
            <a:alphaModFix/>
          </a:blip>
          <a:stretch>
            <a:fillRect/>
          </a:stretch>
        </p:blipFill>
        <p:spPr>
          <a:xfrm>
            <a:off x="27254225" y="28098187"/>
            <a:ext cx="1188861" cy="608663"/>
          </a:xfrm>
          <a:prstGeom prst="rect">
            <a:avLst/>
          </a:prstGeom>
          <a:noFill/>
          <a:ln>
            <a:noFill/>
          </a:ln>
        </p:spPr>
      </p:pic>
      <p:sp>
        <p:nvSpPr>
          <p:cNvPr id="60" name="Google Shape;60;p1"/>
          <p:cNvSpPr txBox="1"/>
          <p:nvPr/>
        </p:nvSpPr>
        <p:spPr>
          <a:xfrm>
            <a:off x="36038775" y="25290450"/>
            <a:ext cx="6443700" cy="2114100"/>
          </a:xfrm>
          <a:prstGeom prst="rect">
            <a:avLst/>
          </a:prstGeom>
          <a:noFill/>
          <a:ln>
            <a:noFill/>
          </a:ln>
        </p:spPr>
        <p:txBody>
          <a:bodyPr anchorCtr="0" anchor="t" bIns="91425" lIns="91425" spcFirstLastPara="1" rIns="91425" wrap="square" tIns="91425">
            <a:spAutoFit/>
          </a:bodyPr>
          <a:lstStyle/>
          <a:p>
            <a:pPr indent="-374650" lvl="0" marL="457200" rtl="0" algn="l">
              <a:lnSpc>
                <a:spcPct val="115000"/>
              </a:lnSpc>
              <a:spcBef>
                <a:spcPts val="0"/>
              </a:spcBef>
              <a:spcAft>
                <a:spcPts val="0"/>
              </a:spcAft>
              <a:buClr>
                <a:schemeClr val="dk1"/>
              </a:buClr>
              <a:buSzPts val="2300"/>
              <a:buChar char="●"/>
            </a:pPr>
            <a:r>
              <a:rPr lang="en-US" sz="2300">
                <a:solidFill>
                  <a:schemeClr val="dk1"/>
                </a:solidFill>
              </a:rPr>
              <a:t>Canopy loss </a:t>
            </a:r>
            <a:endParaRPr sz="2300">
              <a:solidFill>
                <a:schemeClr val="dk1"/>
              </a:solidFill>
            </a:endParaRPr>
          </a:p>
          <a:p>
            <a:pPr indent="0" lvl="0" marL="457200"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Nutrients (Paytan Biogeochemistry Lab)</a:t>
            </a:r>
            <a:endParaRPr sz="2300">
              <a:solidFill>
                <a:schemeClr val="dk1"/>
              </a:solidFill>
            </a:endParaRPr>
          </a:p>
          <a:p>
            <a:pPr indent="0" lvl="0" marL="457200"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374650" lvl="0" marL="457200" rtl="0" algn="l">
              <a:lnSpc>
                <a:spcPct val="115000"/>
              </a:lnSpc>
              <a:spcBef>
                <a:spcPts val="0"/>
              </a:spcBef>
              <a:spcAft>
                <a:spcPts val="0"/>
              </a:spcAft>
              <a:buClr>
                <a:schemeClr val="dk1"/>
              </a:buClr>
              <a:buSzPts val="2300"/>
              <a:buChar char="●"/>
            </a:pPr>
            <a:r>
              <a:rPr lang="en-US" sz="2300">
                <a:solidFill>
                  <a:schemeClr val="dk1"/>
                </a:solidFill>
              </a:rPr>
              <a:t>Fish toxicity (USGS Pacific Coastal </a:t>
            </a:r>
            <a:endParaRPr sz="2300">
              <a:solidFill>
                <a:schemeClr val="dk1"/>
              </a:solidFill>
            </a:endParaRPr>
          </a:p>
          <a:p>
            <a:pPr indent="0" lvl="0" marL="457200" rtl="0" algn="l">
              <a:lnSpc>
                <a:spcPct val="115000"/>
              </a:lnSpc>
              <a:spcBef>
                <a:spcPts val="0"/>
              </a:spcBef>
              <a:spcAft>
                <a:spcPts val="0"/>
              </a:spcAft>
              <a:buClr>
                <a:schemeClr val="dk1"/>
              </a:buClr>
              <a:buSzPts val="1100"/>
              <a:buFont typeface="Arial"/>
              <a:buNone/>
            </a:pPr>
            <a:r>
              <a:rPr lang="en-US" sz="2300">
                <a:solidFill>
                  <a:schemeClr val="dk1"/>
                </a:solidFill>
              </a:rPr>
              <a:t>Marine Science Center)</a:t>
            </a:r>
            <a:endParaRPr/>
          </a:p>
        </p:txBody>
      </p:sp>
      <p:sp>
        <p:nvSpPr>
          <p:cNvPr id="61" name="Google Shape;61;p1"/>
          <p:cNvSpPr txBox="1"/>
          <p:nvPr/>
        </p:nvSpPr>
        <p:spPr>
          <a:xfrm>
            <a:off x="7235450" y="14262200"/>
            <a:ext cx="6443700" cy="49716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Clr>
                <a:schemeClr val="dk1"/>
              </a:buClr>
              <a:buSzPts val="1100"/>
              <a:buFont typeface="Arial"/>
              <a:buNone/>
            </a:pPr>
            <a:r>
              <a:rPr b="1" lang="en-US" sz="2200">
                <a:solidFill>
                  <a:schemeClr val="dk1"/>
                </a:solidFill>
              </a:rPr>
              <a:t>Data collection timeline: </a:t>
            </a:r>
            <a:endParaRPr b="1" sz="2200">
              <a:solidFill>
                <a:schemeClr val="dk1"/>
              </a:solidFill>
            </a:endParaRPr>
          </a:p>
          <a:p>
            <a:pPr indent="0" lvl="0" marL="457200" rtl="0" algn="l">
              <a:spcBef>
                <a:spcPts val="0"/>
              </a:spcBef>
              <a:spcAft>
                <a:spcPts val="0"/>
              </a:spcAft>
              <a:buNone/>
            </a:pPr>
            <a:r>
              <a:rPr lang="en-US" sz="2200" u="sng">
                <a:solidFill>
                  <a:schemeClr val="dk1"/>
                </a:solidFill>
              </a:rPr>
              <a:t>First round of data collection: </a:t>
            </a:r>
            <a:endParaRPr sz="2200" u="sng">
              <a:solidFill>
                <a:schemeClr val="dk1"/>
              </a:solidFill>
            </a:endParaRPr>
          </a:p>
          <a:p>
            <a:pPr indent="0" lvl="0" marL="457200" rtl="0" algn="l">
              <a:spcBef>
                <a:spcPts val="0"/>
              </a:spcBef>
              <a:spcAft>
                <a:spcPts val="0"/>
              </a:spcAft>
              <a:buClr>
                <a:schemeClr val="dk1"/>
              </a:buClr>
              <a:buSzPts val="1100"/>
              <a:buFont typeface="Arial"/>
              <a:buNone/>
            </a:pPr>
            <a:r>
              <a:rPr lang="en-US" sz="2200">
                <a:solidFill>
                  <a:schemeClr val="dk1"/>
                </a:solidFill>
              </a:rPr>
              <a:t>(</a:t>
            </a:r>
            <a:r>
              <a:rPr i="1" lang="en-US" sz="2200">
                <a:solidFill>
                  <a:schemeClr val="dk1"/>
                </a:solidFill>
              </a:rPr>
              <a:t>Post-fire, pre-rain</a:t>
            </a:r>
            <a:r>
              <a:rPr lang="en-US" sz="2200">
                <a:solidFill>
                  <a:schemeClr val="dk1"/>
                </a:solidFill>
              </a:rPr>
              <a:t>) 10/21/2020–11/23/2020</a:t>
            </a:r>
            <a:endParaRPr sz="2200">
              <a:solidFill>
                <a:schemeClr val="dk1"/>
              </a:solidFill>
            </a:endParaRPr>
          </a:p>
          <a:p>
            <a:pPr indent="-368300" lvl="0" marL="914400" rtl="0" algn="l">
              <a:spcBef>
                <a:spcPts val="0"/>
              </a:spcBef>
              <a:spcAft>
                <a:spcPts val="0"/>
              </a:spcAft>
              <a:buClr>
                <a:schemeClr val="dk1"/>
              </a:buClr>
              <a:buSzPts val="2200"/>
              <a:buChar char="●"/>
            </a:pPr>
            <a:r>
              <a:rPr lang="en-US" sz="2200">
                <a:solidFill>
                  <a:schemeClr val="dk1"/>
                </a:solidFill>
              </a:rPr>
              <a:t>Salmonid abundance </a:t>
            </a:r>
            <a:endParaRPr sz="2200">
              <a:solidFill>
                <a:schemeClr val="dk1"/>
              </a:solidFill>
            </a:endParaRPr>
          </a:p>
          <a:p>
            <a:pPr indent="457200" lvl="0" marL="457200" rtl="0" algn="l">
              <a:spcBef>
                <a:spcPts val="0"/>
              </a:spcBef>
              <a:spcAft>
                <a:spcPts val="0"/>
              </a:spcAft>
              <a:buNone/>
            </a:pPr>
            <a:r>
              <a:rPr lang="en-US" sz="2200">
                <a:solidFill>
                  <a:schemeClr val="dk1"/>
                </a:solidFill>
              </a:rPr>
              <a:t>(3-pass depletion eFishing)</a:t>
            </a:r>
            <a:endParaRPr sz="2200">
              <a:solidFill>
                <a:schemeClr val="dk1"/>
              </a:solidFill>
            </a:endParaRPr>
          </a:p>
          <a:p>
            <a:pPr indent="-368300" lvl="0" marL="914400" rtl="0" algn="just">
              <a:spcBef>
                <a:spcPts val="0"/>
              </a:spcBef>
              <a:spcAft>
                <a:spcPts val="0"/>
              </a:spcAft>
              <a:buClr>
                <a:schemeClr val="dk1"/>
              </a:buClr>
              <a:buSzPts val="2200"/>
              <a:buChar char="●"/>
            </a:pPr>
            <a:r>
              <a:rPr lang="en-US" sz="2200">
                <a:solidFill>
                  <a:schemeClr val="dk1"/>
                </a:solidFill>
              </a:rPr>
              <a:t>Basal carbon sources (leaf litter)</a:t>
            </a:r>
            <a:endParaRPr sz="2200">
              <a:solidFill>
                <a:schemeClr val="dk1"/>
              </a:solidFill>
            </a:endParaRPr>
          </a:p>
          <a:p>
            <a:pPr indent="-368300" lvl="0" marL="914400" rtl="0" algn="just">
              <a:spcBef>
                <a:spcPts val="0"/>
              </a:spcBef>
              <a:spcAft>
                <a:spcPts val="0"/>
              </a:spcAft>
              <a:buClr>
                <a:schemeClr val="dk1"/>
              </a:buClr>
              <a:buSzPts val="2200"/>
              <a:buChar char="●"/>
            </a:pPr>
            <a:r>
              <a:rPr lang="en-US" sz="2200">
                <a:solidFill>
                  <a:schemeClr val="dk1"/>
                </a:solidFill>
              </a:rPr>
              <a:t>Pebble counts (Fig. 3)</a:t>
            </a:r>
            <a:endParaRPr sz="2200">
              <a:solidFill>
                <a:schemeClr val="dk1"/>
              </a:solidFill>
            </a:endParaRPr>
          </a:p>
          <a:p>
            <a:pPr indent="-368300" lvl="0" marL="914400" rtl="0" algn="just">
              <a:spcBef>
                <a:spcPts val="0"/>
              </a:spcBef>
              <a:spcAft>
                <a:spcPts val="0"/>
              </a:spcAft>
              <a:buClr>
                <a:schemeClr val="dk1"/>
              </a:buClr>
              <a:buSzPts val="2200"/>
              <a:buChar char="●"/>
            </a:pPr>
            <a:r>
              <a:rPr lang="en-US" sz="2200">
                <a:solidFill>
                  <a:schemeClr val="dk1"/>
                </a:solidFill>
              </a:rPr>
              <a:t>Habitat typing </a:t>
            </a:r>
            <a:endParaRPr sz="2200">
              <a:solidFill>
                <a:schemeClr val="dk1"/>
              </a:solidFill>
            </a:endParaRPr>
          </a:p>
          <a:p>
            <a:pPr indent="-368300" lvl="0" marL="914400" rtl="0" algn="just">
              <a:spcBef>
                <a:spcPts val="0"/>
              </a:spcBef>
              <a:spcAft>
                <a:spcPts val="0"/>
              </a:spcAft>
              <a:buClr>
                <a:schemeClr val="dk1"/>
              </a:buClr>
              <a:buSzPts val="2200"/>
              <a:buChar char="●"/>
            </a:pPr>
            <a:r>
              <a:rPr lang="en-US" sz="2200">
                <a:solidFill>
                  <a:schemeClr val="dk1"/>
                </a:solidFill>
              </a:rPr>
              <a:t>% shade </a:t>
            </a:r>
            <a:endParaRPr sz="2200">
              <a:solidFill>
                <a:schemeClr val="dk1"/>
              </a:solidFill>
            </a:endParaRPr>
          </a:p>
          <a:p>
            <a:pPr indent="457200" lvl="0" marL="0" rtl="0" algn="just">
              <a:spcBef>
                <a:spcPts val="0"/>
              </a:spcBef>
              <a:spcAft>
                <a:spcPts val="0"/>
              </a:spcAft>
              <a:buClr>
                <a:schemeClr val="dk1"/>
              </a:buClr>
              <a:buSzPts val="1100"/>
              <a:buFont typeface="Arial"/>
              <a:buNone/>
            </a:pPr>
            <a:r>
              <a:t/>
            </a:r>
            <a:endParaRPr b="1" sz="1500">
              <a:solidFill>
                <a:schemeClr val="dk1"/>
              </a:solidFill>
            </a:endParaRPr>
          </a:p>
          <a:p>
            <a:pPr indent="457200" lvl="0" marL="0" rtl="0" algn="just">
              <a:spcBef>
                <a:spcPts val="0"/>
              </a:spcBef>
              <a:spcAft>
                <a:spcPts val="0"/>
              </a:spcAft>
              <a:buClr>
                <a:schemeClr val="dk1"/>
              </a:buClr>
              <a:buSzPts val="1100"/>
              <a:buFont typeface="Arial"/>
              <a:buNone/>
            </a:pPr>
            <a:r>
              <a:rPr b="1" lang="en-US" sz="2200">
                <a:solidFill>
                  <a:schemeClr val="dk1"/>
                </a:solidFill>
              </a:rPr>
              <a:t>First post-fire rain event: 1/26/2021</a:t>
            </a:r>
            <a:endParaRPr b="1" sz="2200">
              <a:solidFill>
                <a:schemeClr val="dk1"/>
              </a:solidFill>
            </a:endParaRPr>
          </a:p>
          <a:p>
            <a:pPr indent="0" lvl="0" marL="457200" rtl="0" algn="just">
              <a:spcBef>
                <a:spcPts val="0"/>
              </a:spcBef>
              <a:spcAft>
                <a:spcPts val="0"/>
              </a:spcAft>
              <a:buClr>
                <a:schemeClr val="dk1"/>
              </a:buClr>
              <a:buSzPts val="1100"/>
              <a:buFont typeface="Arial"/>
              <a:buNone/>
            </a:pPr>
            <a:r>
              <a:t/>
            </a:r>
            <a:endParaRPr sz="1000">
              <a:solidFill>
                <a:schemeClr val="dk1"/>
              </a:solidFill>
            </a:endParaRPr>
          </a:p>
          <a:p>
            <a:pPr indent="0" lvl="0" marL="457200" rtl="0" algn="just">
              <a:spcBef>
                <a:spcPts val="0"/>
              </a:spcBef>
              <a:spcAft>
                <a:spcPts val="0"/>
              </a:spcAft>
              <a:buClr>
                <a:schemeClr val="dk1"/>
              </a:buClr>
              <a:buSzPts val="1100"/>
              <a:buFont typeface="Arial"/>
              <a:buNone/>
            </a:pPr>
            <a:r>
              <a:rPr lang="en-US" sz="2200" u="sng">
                <a:solidFill>
                  <a:schemeClr val="dk1"/>
                </a:solidFill>
              </a:rPr>
              <a:t>Second round of data collection:</a:t>
            </a:r>
            <a:endParaRPr sz="2200" u="sng">
              <a:solidFill>
                <a:schemeClr val="dk1"/>
              </a:solidFill>
            </a:endParaRPr>
          </a:p>
          <a:p>
            <a:pPr indent="-368300" lvl="0" marL="914400" rtl="0" algn="just">
              <a:spcBef>
                <a:spcPts val="0"/>
              </a:spcBef>
              <a:spcAft>
                <a:spcPts val="0"/>
              </a:spcAft>
              <a:buClr>
                <a:schemeClr val="dk1"/>
              </a:buClr>
              <a:buSzPts val="2200"/>
              <a:buChar char="●"/>
            </a:pPr>
            <a:r>
              <a:rPr lang="en-US" sz="2200">
                <a:solidFill>
                  <a:schemeClr val="dk1"/>
                </a:solidFill>
              </a:rPr>
              <a:t>Pebble count (2/24/2021–3/4/2021)</a:t>
            </a:r>
            <a:endParaRPr sz="2200">
              <a:solidFill>
                <a:schemeClr val="dk1"/>
              </a:solidFill>
            </a:endParaRPr>
          </a:p>
          <a:p>
            <a:pPr indent="-368300" lvl="0" marL="914400" rtl="0" algn="just">
              <a:spcBef>
                <a:spcPts val="0"/>
              </a:spcBef>
              <a:spcAft>
                <a:spcPts val="0"/>
              </a:spcAft>
              <a:buClr>
                <a:schemeClr val="dk1"/>
              </a:buClr>
              <a:buSzPts val="2200"/>
              <a:buChar char="●"/>
            </a:pPr>
            <a:r>
              <a:rPr lang="en-US" sz="2200">
                <a:solidFill>
                  <a:schemeClr val="dk1"/>
                </a:solidFill>
              </a:rPr>
              <a:t>Water quality  (1/1/2021–present)</a:t>
            </a:r>
            <a:endParaRPr/>
          </a:p>
        </p:txBody>
      </p:sp>
      <p:sp>
        <p:nvSpPr>
          <p:cNvPr id="62" name="Google Shape;62;p1"/>
          <p:cNvSpPr txBox="1"/>
          <p:nvPr/>
        </p:nvSpPr>
        <p:spPr>
          <a:xfrm>
            <a:off x="14104950" y="11769650"/>
            <a:ext cx="14085600" cy="91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2200"/>
              <a:t>Figure 1:</a:t>
            </a:r>
            <a:r>
              <a:rPr lang="en-US" sz="2200">
                <a:highlight>
                  <a:srgbClr val="FFFFFF"/>
                </a:highlight>
              </a:rPr>
              <a:t> Right- ESRI Aerial Imagery of Scott Creek watershed pre-fire (Autumn 2019); Left -  Google Earth </a:t>
            </a:r>
            <a:r>
              <a:rPr lang="en-US" sz="2200">
                <a:solidFill>
                  <a:schemeClr val="dk1"/>
                </a:solidFill>
                <a:highlight>
                  <a:srgbClr val="FFFFFF"/>
                </a:highlight>
              </a:rPr>
              <a:t>Aerial Imagery of </a:t>
            </a:r>
            <a:r>
              <a:rPr lang="en-US" sz="2200">
                <a:highlight>
                  <a:srgbClr val="FFFFFF"/>
                </a:highlight>
              </a:rPr>
              <a:t>the same extent post CZU fire </a:t>
            </a:r>
            <a:r>
              <a:rPr lang="en-US" sz="2200">
                <a:highlight>
                  <a:srgbClr val="FFFFFF"/>
                </a:highlight>
              </a:rPr>
              <a:t>(September 2020).</a:t>
            </a:r>
            <a:endParaRPr sz="2200"/>
          </a:p>
        </p:txBody>
      </p:sp>
      <p:sp>
        <p:nvSpPr>
          <p:cNvPr id="63" name="Google Shape;63;p1"/>
          <p:cNvSpPr txBox="1"/>
          <p:nvPr/>
        </p:nvSpPr>
        <p:spPr>
          <a:xfrm>
            <a:off x="14112675" y="24354550"/>
            <a:ext cx="7991100" cy="1302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2200">
                <a:solidFill>
                  <a:schemeClr val="dk1"/>
                </a:solidFill>
              </a:rPr>
              <a:t>Figure 6: Substantial fine sediment deposit on upper Scott Creek mainstem bank following winter storm event, photo taken on April 8, 2021. </a:t>
            </a:r>
            <a:endParaRPr sz="2200"/>
          </a:p>
        </p:txBody>
      </p:sp>
    </p:spTree>
  </p:cSld>
  <p:clrMapOvr>
    <a:masterClrMapping/>
  </p:clrMapOvr>
</p:sld>
</file>

<file path=ppt/theme/theme1.xml><?xml version="1.0" encoding="utf-8"?>
<a:theme xmlns:a="http://schemas.openxmlformats.org/drawingml/2006/main" xmlns:r="http://schemas.openxmlformats.org/officeDocument/2006/relationships" name="Custom Design">
  <a:themeElements>
    <a:clrScheme name="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Joseph Kiernan</dc:creator>
</cp:coreProperties>
</file>